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256" r:id="rId2"/>
    <p:sldId id="304" r:id="rId3"/>
    <p:sldId id="298" r:id="rId4"/>
    <p:sldId id="299" r:id="rId5"/>
    <p:sldId id="300" r:id="rId6"/>
    <p:sldId id="257" r:id="rId7"/>
    <p:sldId id="258" r:id="rId8"/>
    <p:sldId id="307" r:id="rId9"/>
    <p:sldId id="259" r:id="rId10"/>
    <p:sldId id="284" r:id="rId11"/>
    <p:sldId id="285" r:id="rId12"/>
    <p:sldId id="286" r:id="rId13"/>
    <p:sldId id="305" r:id="rId14"/>
    <p:sldId id="315" r:id="rId15"/>
    <p:sldId id="260" r:id="rId16"/>
    <p:sldId id="261" r:id="rId17"/>
    <p:sldId id="306" r:id="rId18"/>
    <p:sldId id="296" r:id="rId19"/>
    <p:sldId id="316" r:id="rId20"/>
    <p:sldId id="317" r:id="rId21"/>
    <p:sldId id="318" r:id="rId22"/>
    <p:sldId id="319" r:id="rId23"/>
    <p:sldId id="321" r:id="rId24"/>
    <p:sldId id="322" r:id="rId25"/>
    <p:sldId id="323" r:id="rId26"/>
    <p:sldId id="324"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5" r:id="rId40"/>
    <p:sldId id="276" r:id="rId41"/>
    <p:sldId id="277" r:id="rId42"/>
    <p:sldId id="278" r:id="rId43"/>
    <p:sldId id="279" r:id="rId44"/>
    <p:sldId id="280" r:id="rId45"/>
    <p:sldId id="281" r:id="rId46"/>
    <p:sldId id="282" r:id="rId47"/>
    <p:sldId id="283" r:id="rId48"/>
    <p:sldId id="287" r:id="rId49"/>
    <p:sldId id="289" r:id="rId50"/>
    <p:sldId id="290" r:id="rId51"/>
    <p:sldId id="297" r:id="rId52"/>
    <p:sldId id="314" r:id="rId53"/>
    <p:sldId id="293" r:id="rId54"/>
    <p:sldId id="294" r:id="rId55"/>
    <p:sldId id="291" r:id="rId56"/>
    <p:sldId id="292" r:id="rId57"/>
    <p:sldId id="295" r:id="rId58"/>
    <p:sldId id="303" r:id="rId59"/>
    <p:sldId id="301" r:id="rId60"/>
    <p:sldId id="302" r:id="rId61"/>
    <p:sldId id="308" r:id="rId62"/>
    <p:sldId id="309" r:id="rId63"/>
    <p:sldId id="320" r:id="rId64"/>
    <p:sldId id="312" r:id="rId65"/>
    <p:sldId id="313" r:id="rId66"/>
    <p:sldId id="311" r:id="rId67"/>
    <p:sldId id="310"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3DF262A-EBCB-4948-B135-6D518D8AC76F}" type="datetimeFigureOut">
              <a:rPr lang="en-US" smtClean="0"/>
              <a:t>12/15/2015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92EA8AC-DE75-4A14-8610-C18B2ED80B79}" type="slidenum">
              <a:rPr lang="en-US" smtClean="0"/>
              <a:t>‹#›</a:t>
            </a:fld>
            <a:endParaRPr lang="en-US"/>
          </a:p>
        </p:txBody>
      </p:sp>
    </p:spTree>
    <p:extLst>
      <p:ext uri="{BB962C8B-B14F-4D97-AF65-F5344CB8AC3E}">
        <p14:creationId xmlns:p14="http://schemas.microsoft.com/office/powerpoint/2010/main" val="1491161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2139F0-FC47-4236-8A52-F68E4A96BE37}" type="datetimeFigureOut">
              <a:rPr lang="en-US" smtClean="0"/>
              <a:t>12/15/2015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A3CCF9-54F0-447D-AA84-D0231921002C}" type="slidenum">
              <a:rPr lang="en-US" smtClean="0"/>
              <a:t>‹#›</a:t>
            </a:fld>
            <a:endParaRPr lang="en-US"/>
          </a:p>
        </p:txBody>
      </p:sp>
    </p:spTree>
    <p:extLst>
      <p:ext uri="{BB962C8B-B14F-4D97-AF65-F5344CB8AC3E}">
        <p14:creationId xmlns:p14="http://schemas.microsoft.com/office/powerpoint/2010/main" val="325373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27: “A health worker or any healthcare provider that has access to the health records of a user may disclose such personal information to any other person,</a:t>
            </a:r>
            <a:r>
              <a:rPr lang="en-US" baseline="0" dirty="0" smtClean="0"/>
              <a:t> healthcare provider or health establishment as is necessary for any legitimate purpose within the ordinary course and scope of his duties where such access or disclosure is in the interest of the user. </a:t>
            </a:r>
            <a:endParaRPr lang="en-US" dirty="0"/>
          </a:p>
        </p:txBody>
      </p:sp>
      <p:sp>
        <p:nvSpPr>
          <p:cNvPr id="4" name="Slide Number Placeholder 3"/>
          <p:cNvSpPr>
            <a:spLocks noGrp="1"/>
          </p:cNvSpPr>
          <p:nvPr>
            <p:ph type="sldNum" sz="quarter" idx="10"/>
          </p:nvPr>
        </p:nvSpPr>
        <p:spPr/>
        <p:txBody>
          <a:bodyPr/>
          <a:lstStyle/>
          <a:p>
            <a:fld id="{BBA3CCF9-54F0-447D-AA84-D0231921002C}" type="slidenum">
              <a:rPr lang="en-US" smtClean="0"/>
              <a:t>51</a:t>
            </a:fld>
            <a:endParaRPr lang="en-US"/>
          </a:p>
        </p:txBody>
      </p:sp>
    </p:spTree>
    <p:extLst>
      <p:ext uri="{BB962C8B-B14F-4D97-AF65-F5344CB8AC3E}">
        <p14:creationId xmlns:p14="http://schemas.microsoft.com/office/powerpoint/2010/main" val="208073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895657-AD6C-4B5A-8828-7393FE6867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40581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95657-AD6C-4B5A-8828-7393FE6867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384130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95657-AD6C-4B5A-8828-7393FE6867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211748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95657-AD6C-4B5A-8828-7393FE6867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83590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5657-AD6C-4B5A-8828-7393FE6867F8}" type="datetimeFigureOut">
              <a:rPr lang="en-US" smtClean="0"/>
              <a:t>12/15/2015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54957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95657-AD6C-4B5A-8828-7393FE6867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421994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895657-AD6C-4B5A-8828-7393FE6867F8}" type="datetimeFigureOut">
              <a:rPr lang="en-US" smtClean="0"/>
              <a:t>12/15/2015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92251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95657-AD6C-4B5A-8828-7393FE6867F8}" type="datetimeFigureOut">
              <a:rPr lang="en-US" smtClean="0"/>
              <a:t>12/15/2015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305361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5657-AD6C-4B5A-8828-7393FE6867F8}" type="datetimeFigureOut">
              <a:rPr lang="en-US" smtClean="0"/>
              <a:t>12/15/2015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55346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5657-AD6C-4B5A-8828-7393FE6867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3977966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5657-AD6C-4B5A-8828-7393FE6867F8}" type="datetimeFigureOut">
              <a:rPr lang="en-US" smtClean="0"/>
              <a:t>12/15/2015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6B1DD-D332-4EAD-ACD4-4B003714CD1A}" type="slidenum">
              <a:rPr lang="en-US" smtClean="0"/>
              <a:t>‹#›</a:t>
            </a:fld>
            <a:endParaRPr lang="en-US"/>
          </a:p>
        </p:txBody>
      </p:sp>
    </p:spTree>
    <p:extLst>
      <p:ext uri="{BB962C8B-B14F-4D97-AF65-F5344CB8AC3E}">
        <p14:creationId xmlns:p14="http://schemas.microsoft.com/office/powerpoint/2010/main" val="272278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95657-AD6C-4B5A-8828-7393FE6867F8}" type="datetimeFigureOut">
              <a:rPr lang="en-US" smtClean="0"/>
              <a:t>12/15/2015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6B1DD-D332-4EAD-ACD4-4B003714CD1A}" type="slidenum">
              <a:rPr lang="en-US" smtClean="0"/>
              <a:t>‹#›</a:t>
            </a:fld>
            <a:endParaRPr lang="en-US"/>
          </a:p>
        </p:txBody>
      </p:sp>
    </p:spTree>
    <p:extLst>
      <p:ext uri="{BB962C8B-B14F-4D97-AF65-F5344CB8AC3E}">
        <p14:creationId xmlns:p14="http://schemas.microsoft.com/office/powerpoint/2010/main" val="66159356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828800"/>
          </a:xfrm>
          <a:solidFill>
            <a:schemeClr val="accent2">
              <a:lumMod val="75000"/>
            </a:schemeClr>
          </a:solidFill>
        </p:spPr>
        <p:txBody>
          <a:bodyPr>
            <a:normAutofit fontScale="90000"/>
          </a:bodyPr>
          <a:lstStyle/>
          <a:p>
            <a:r>
              <a:rPr lang="en-US" b="1" dirty="0" smtClean="0"/>
              <a:t>The </a:t>
            </a:r>
            <a:r>
              <a:rPr lang="en-US" b="1" i="1" dirty="0" smtClean="0"/>
              <a:t>National Health Act 2014</a:t>
            </a:r>
            <a:r>
              <a:rPr lang="en-US" b="1" dirty="0" smtClean="0"/>
              <a:t> in clinical practice: The Known, the Unknown and the Cryptic</a:t>
            </a:r>
            <a:endParaRPr lang="en-US" b="1" dirty="0"/>
          </a:p>
        </p:txBody>
      </p:sp>
      <p:sp>
        <p:nvSpPr>
          <p:cNvPr id="3" name="Subtitle 2"/>
          <p:cNvSpPr>
            <a:spLocks noGrp="1"/>
          </p:cNvSpPr>
          <p:nvPr>
            <p:ph type="subTitle" idx="1"/>
          </p:nvPr>
        </p:nvSpPr>
        <p:spPr>
          <a:solidFill>
            <a:schemeClr val="accent4">
              <a:lumMod val="50000"/>
            </a:schemeClr>
          </a:solidFill>
        </p:spPr>
        <p:txBody>
          <a:bodyPr/>
          <a:lstStyle/>
          <a:p>
            <a:r>
              <a:rPr lang="en-US" b="1" dirty="0" err="1" smtClean="0"/>
              <a:t>Adegboyega</a:t>
            </a:r>
            <a:r>
              <a:rPr lang="en-US" b="1" dirty="0" smtClean="0"/>
              <a:t> </a:t>
            </a:r>
            <a:r>
              <a:rPr lang="en-US" b="1" dirty="0" err="1" smtClean="0"/>
              <a:t>Ogunwale</a:t>
            </a:r>
            <a:r>
              <a:rPr lang="en-US" dirty="0" smtClean="0"/>
              <a:t>, </a:t>
            </a:r>
            <a:r>
              <a:rPr lang="en-US" sz="2000" i="1" dirty="0" smtClean="0"/>
              <a:t>MB, BS (IL), PGD (Statistics), FWACP, LLM (Med. Law &amp; Ethics)</a:t>
            </a:r>
            <a:endParaRPr lang="en-US" sz="2000" i="1" dirty="0"/>
          </a:p>
        </p:txBody>
      </p:sp>
    </p:spTree>
    <p:extLst>
      <p:ext uri="{BB962C8B-B14F-4D97-AF65-F5344CB8AC3E}">
        <p14:creationId xmlns:p14="http://schemas.microsoft.com/office/powerpoint/2010/main" val="4180403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Do patients have rights?</a:t>
            </a:r>
            <a:endParaRPr lang="en-US" b="1" dirty="0"/>
          </a:p>
        </p:txBody>
      </p:sp>
      <p:sp>
        <p:nvSpPr>
          <p:cNvPr id="3" name="Content Placeholder 2"/>
          <p:cNvSpPr>
            <a:spLocks noGrp="1"/>
          </p:cNvSpPr>
          <p:nvPr>
            <p:ph idx="1"/>
          </p:nvPr>
        </p:nvSpPr>
        <p:spPr>
          <a:xfrm>
            <a:off x="457200" y="1447800"/>
            <a:ext cx="8229600" cy="4953000"/>
          </a:xfrm>
          <a:solidFill>
            <a:schemeClr val="accent4">
              <a:lumMod val="50000"/>
            </a:schemeClr>
          </a:solidFill>
        </p:spPr>
        <p:txBody>
          <a:bodyPr>
            <a:normAutofit fontScale="77500" lnSpcReduction="20000"/>
          </a:bodyPr>
          <a:lstStyle/>
          <a:p>
            <a:r>
              <a:rPr lang="en-US" dirty="0" smtClean="0"/>
              <a:t>Patients are primarily human beings before they become ill.</a:t>
            </a:r>
          </a:p>
          <a:p>
            <a:r>
              <a:rPr lang="en-US" dirty="0" smtClean="0"/>
              <a:t>This shared humanity makes it clear that they have rights.</a:t>
            </a:r>
          </a:p>
          <a:p>
            <a:r>
              <a:rPr lang="en-US" dirty="0" smtClean="0"/>
              <a:t>International declarations and conventions indicate this position:</a:t>
            </a:r>
          </a:p>
          <a:p>
            <a:pPr lvl="1"/>
            <a:r>
              <a:rPr lang="en-US" dirty="0" smtClean="0"/>
              <a:t>WHO Constitution</a:t>
            </a:r>
          </a:p>
          <a:p>
            <a:pPr lvl="1"/>
            <a:r>
              <a:rPr lang="en-US" dirty="0" smtClean="0"/>
              <a:t>WHO Declaration of Alma-Ata</a:t>
            </a:r>
          </a:p>
          <a:p>
            <a:pPr lvl="1"/>
            <a:r>
              <a:rPr lang="en-US" dirty="0" smtClean="0"/>
              <a:t>Universal Declaration of Human Rights (1948), African Charter, Nigerian Constitution (1999 as amended)</a:t>
            </a:r>
          </a:p>
          <a:p>
            <a:pPr lvl="1"/>
            <a:r>
              <a:rPr lang="en-US" dirty="0" smtClean="0"/>
              <a:t>International Covenant on Civil and Political Rights and the International Covenant on Economic, Social and Cultural Rights (1966)</a:t>
            </a:r>
          </a:p>
          <a:p>
            <a:pPr lvl="1"/>
            <a:r>
              <a:rPr lang="en-US" dirty="0" smtClean="0"/>
              <a:t>UN Convention on the Rights of the Child (1989)</a:t>
            </a:r>
          </a:p>
          <a:p>
            <a:pPr lvl="1"/>
            <a:r>
              <a:rPr lang="en-US" dirty="0" smtClean="0"/>
              <a:t>UNESCO Universal Declaration on the Human Genome and Human Rights (1997)</a:t>
            </a:r>
          </a:p>
          <a:p>
            <a:pPr lvl="1"/>
            <a:r>
              <a:rPr lang="en-US" dirty="0" smtClean="0"/>
              <a:t>UNESCO Universal Declaration on Bioethics and Human Rights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6AAFDAC-FEB0-4A6D-A07F-47FBF698F130}" type="slidenum">
              <a:rPr lang="en-US" smtClean="0"/>
              <a:pPr/>
              <a:t>10</a:t>
            </a:fld>
            <a:endParaRPr lang="en-US"/>
          </a:p>
        </p:txBody>
      </p:sp>
    </p:spTree>
    <p:extLst>
      <p:ext uri="{BB962C8B-B14F-4D97-AF65-F5344CB8AC3E}">
        <p14:creationId xmlns:p14="http://schemas.microsoft.com/office/powerpoint/2010/main" val="2532540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Do patients have rights? 2</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77500" lnSpcReduction="20000"/>
          </a:bodyPr>
          <a:lstStyle/>
          <a:p>
            <a:r>
              <a:rPr lang="en-US" dirty="0" smtClean="0"/>
              <a:t>A summary of rights in healthcare (Mason &amp; Laurie, 2013):</a:t>
            </a:r>
          </a:p>
          <a:p>
            <a:pPr lvl="1"/>
            <a:r>
              <a:rPr lang="en-US" dirty="0" smtClean="0"/>
              <a:t>Right to be respected and treated with dignity</a:t>
            </a:r>
          </a:p>
          <a:p>
            <a:pPr lvl="1"/>
            <a:r>
              <a:rPr lang="en-US" dirty="0" smtClean="0"/>
              <a:t>Right to the highest attainable standard of physical and mental health and associated right to healthcare</a:t>
            </a:r>
          </a:p>
          <a:p>
            <a:pPr lvl="1"/>
            <a:r>
              <a:rPr lang="en-US" dirty="0" smtClean="0"/>
              <a:t>Right to consent and to refuse consent to medical intervention</a:t>
            </a:r>
          </a:p>
          <a:p>
            <a:pPr lvl="1"/>
            <a:r>
              <a:rPr lang="en-US" dirty="0" smtClean="0"/>
              <a:t>Right not to be subjected to medical or scientific experimentation without consent</a:t>
            </a:r>
          </a:p>
          <a:p>
            <a:pPr lvl="1"/>
            <a:r>
              <a:rPr lang="en-US" dirty="0" smtClean="0"/>
              <a:t>Right to equality under the law</a:t>
            </a:r>
          </a:p>
          <a:p>
            <a:pPr lvl="1"/>
            <a:r>
              <a:rPr lang="en-US" dirty="0" smtClean="0"/>
              <a:t>Right to protection against arbitrary interference with privacy or with the family</a:t>
            </a:r>
          </a:p>
          <a:p>
            <a:pPr lvl="1"/>
            <a:r>
              <a:rPr lang="en-US" dirty="0" smtClean="0"/>
              <a:t>Right to enjoy the benefits of scientific progress and its application</a:t>
            </a:r>
          </a:p>
          <a:p>
            <a:pPr lvl="1"/>
            <a:r>
              <a:rPr lang="en-US" dirty="0" smtClean="0"/>
              <a:t>The protection of the rights of vulnerable persons</a:t>
            </a:r>
            <a:endParaRPr lang="en-US" dirty="0"/>
          </a:p>
        </p:txBody>
      </p:sp>
      <p:sp>
        <p:nvSpPr>
          <p:cNvPr id="4" name="Slide Number Placeholder 3"/>
          <p:cNvSpPr>
            <a:spLocks noGrp="1"/>
          </p:cNvSpPr>
          <p:nvPr>
            <p:ph type="sldNum" sz="quarter" idx="12"/>
          </p:nvPr>
        </p:nvSpPr>
        <p:spPr/>
        <p:txBody>
          <a:bodyPr/>
          <a:lstStyle/>
          <a:p>
            <a:fld id="{C6AAFDAC-FEB0-4A6D-A07F-47FBF698F130}" type="slidenum">
              <a:rPr lang="en-US" smtClean="0"/>
              <a:pPr/>
              <a:t>11</a:t>
            </a:fld>
            <a:endParaRPr lang="en-US"/>
          </a:p>
        </p:txBody>
      </p:sp>
    </p:spTree>
    <p:extLst>
      <p:ext uri="{BB962C8B-B14F-4D97-AF65-F5344CB8AC3E}">
        <p14:creationId xmlns:p14="http://schemas.microsoft.com/office/powerpoint/2010/main" val="421424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Do patients have rights? 3</a:t>
            </a:r>
            <a:endParaRPr lang="en-US" dirty="0"/>
          </a:p>
        </p:txBody>
      </p:sp>
      <p:sp>
        <p:nvSpPr>
          <p:cNvPr id="3" name="Content Placeholder 2"/>
          <p:cNvSpPr>
            <a:spLocks noGrp="1"/>
          </p:cNvSpPr>
          <p:nvPr>
            <p:ph idx="1"/>
          </p:nvPr>
        </p:nvSpPr>
        <p:spPr/>
        <p:txBody>
          <a:bodyPr/>
          <a:lstStyle/>
          <a:p>
            <a:r>
              <a:rPr lang="en-US" sz="2800" dirty="0" smtClean="0"/>
              <a:t>The EU Charter of patients’ rights (2002) provides 14 key rights in the healthcare </a:t>
            </a:r>
            <a:r>
              <a:rPr lang="en-US" dirty="0" smtClean="0"/>
              <a:t>context:</a:t>
            </a:r>
          </a:p>
          <a:p>
            <a:endParaRPr lang="en-US" dirty="0"/>
          </a:p>
        </p:txBody>
      </p:sp>
      <p:graphicFrame>
        <p:nvGraphicFramePr>
          <p:cNvPr id="4" name="Table 3"/>
          <p:cNvGraphicFramePr>
            <a:graphicFrameLocks noGrp="1"/>
          </p:cNvGraphicFramePr>
          <p:nvPr/>
        </p:nvGraphicFramePr>
        <p:xfrm>
          <a:off x="685800" y="2667000"/>
          <a:ext cx="8153400" cy="4053840"/>
        </p:xfrm>
        <a:graphic>
          <a:graphicData uri="http://schemas.openxmlformats.org/drawingml/2006/table">
            <a:tbl>
              <a:tblPr firstRow="1" bandRow="1">
                <a:tableStyleId>{21E4AEA4-8DFA-4A89-87EB-49C32662AFE0}</a:tableStyleId>
              </a:tblPr>
              <a:tblGrid>
                <a:gridCol w="8153400"/>
              </a:tblGrid>
              <a:tr h="570506">
                <a:tc>
                  <a:txBody>
                    <a:bodyPr/>
                    <a:lstStyle/>
                    <a:p>
                      <a:r>
                        <a:rPr lang="en-US" sz="1600" b="0" dirty="0" smtClean="0"/>
                        <a:t>1.	Right  to preventive measures</a:t>
                      </a:r>
                    </a:p>
                    <a:p>
                      <a:r>
                        <a:rPr lang="en-US" sz="1600" b="0" dirty="0" smtClean="0"/>
                        <a:t>2.	Right to Access</a:t>
                      </a:r>
                      <a:endParaRPr lang="en-US" sz="1600" b="0" dirty="0"/>
                    </a:p>
                  </a:txBody>
                  <a:tcPr/>
                </a:tc>
              </a:tr>
              <a:tr h="570506">
                <a:tc>
                  <a:txBody>
                    <a:bodyPr/>
                    <a:lstStyle/>
                    <a:p>
                      <a:r>
                        <a:rPr lang="en-US" sz="1600" dirty="0" smtClean="0"/>
                        <a:t>3.	Right to information</a:t>
                      </a:r>
                    </a:p>
                    <a:p>
                      <a:r>
                        <a:rPr lang="en-US" sz="1600" dirty="0" smtClean="0"/>
                        <a:t>4.	Right to consent</a:t>
                      </a:r>
                      <a:endParaRPr lang="en-US" sz="1600" dirty="0"/>
                    </a:p>
                  </a:txBody>
                  <a:tcPr/>
                </a:tc>
              </a:tr>
              <a:tr h="570506">
                <a:tc>
                  <a:txBody>
                    <a:bodyPr/>
                    <a:lstStyle/>
                    <a:p>
                      <a:r>
                        <a:rPr lang="en-US" sz="1600" dirty="0" smtClean="0"/>
                        <a:t>5.	Right to free choice</a:t>
                      </a:r>
                    </a:p>
                    <a:p>
                      <a:r>
                        <a:rPr lang="en-US" sz="1600" dirty="0" smtClean="0"/>
                        <a:t>6.	Right to Privacy and confidentiality</a:t>
                      </a:r>
                      <a:endParaRPr lang="en-US" sz="1600" dirty="0"/>
                    </a:p>
                  </a:txBody>
                  <a:tcPr/>
                </a:tc>
              </a:tr>
              <a:tr h="570506">
                <a:tc>
                  <a:txBody>
                    <a:bodyPr/>
                    <a:lstStyle/>
                    <a:p>
                      <a:r>
                        <a:rPr lang="en-US" sz="1600" dirty="0" smtClean="0"/>
                        <a:t>7.	Right to respect of patient’s time</a:t>
                      </a:r>
                    </a:p>
                    <a:p>
                      <a:r>
                        <a:rPr lang="en-US" sz="1600" dirty="0" smtClean="0"/>
                        <a:t>8.	Right to observance of quality standards</a:t>
                      </a:r>
                      <a:endParaRPr lang="en-US" sz="1600" dirty="0"/>
                    </a:p>
                  </a:txBody>
                  <a:tcPr/>
                </a:tc>
              </a:tr>
              <a:tr h="570506">
                <a:tc>
                  <a:txBody>
                    <a:bodyPr/>
                    <a:lstStyle/>
                    <a:p>
                      <a:r>
                        <a:rPr lang="en-US" sz="1600" dirty="0" smtClean="0"/>
                        <a:t>9.	Right to safety</a:t>
                      </a:r>
                    </a:p>
                    <a:p>
                      <a:r>
                        <a:rPr lang="en-US" sz="1600" dirty="0" smtClean="0"/>
                        <a:t>10.	Right to innovation</a:t>
                      </a:r>
                      <a:endParaRPr lang="en-US" sz="1600" dirty="0"/>
                    </a:p>
                  </a:txBody>
                  <a:tcPr/>
                </a:tc>
              </a:tr>
              <a:tr h="570506">
                <a:tc>
                  <a:txBody>
                    <a:bodyPr/>
                    <a:lstStyle/>
                    <a:p>
                      <a:r>
                        <a:rPr lang="en-US" sz="1600" dirty="0" smtClean="0"/>
                        <a:t>11.	Right to avoid unnecessary suffering and pain</a:t>
                      </a:r>
                    </a:p>
                    <a:p>
                      <a:r>
                        <a:rPr lang="en-US" sz="1600" dirty="0" smtClean="0"/>
                        <a:t>12.	Right to personalized treatment</a:t>
                      </a:r>
                      <a:endParaRPr lang="en-US" sz="1600" dirty="0"/>
                    </a:p>
                  </a:txBody>
                  <a:tcPr/>
                </a:tc>
              </a:tr>
              <a:tr h="326004">
                <a:tc>
                  <a:txBody>
                    <a:bodyPr/>
                    <a:lstStyle/>
                    <a:p>
                      <a:r>
                        <a:rPr lang="en-US" sz="1600" dirty="0" smtClean="0"/>
                        <a:t>13.	Right to complain</a:t>
                      </a:r>
                    </a:p>
                    <a:p>
                      <a:r>
                        <a:rPr lang="en-US" sz="1600" dirty="0" smtClean="0"/>
                        <a:t>14.	Right to compensation</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fld id="{C6AAFDAC-FEB0-4A6D-A07F-47FBF698F130}" type="slidenum">
              <a:rPr lang="en-US" smtClean="0"/>
              <a:pPr/>
              <a:t>12</a:t>
            </a:fld>
            <a:endParaRPr lang="en-US"/>
          </a:p>
        </p:txBody>
      </p:sp>
    </p:spTree>
    <p:extLst>
      <p:ext uri="{BB962C8B-B14F-4D97-AF65-F5344CB8AC3E}">
        <p14:creationId xmlns:p14="http://schemas.microsoft.com/office/powerpoint/2010/main" val="3560694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US" b="1" dirty="0" smtClean="0"/>
              <a:t>Do healthcare providers have rights?</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92500" lnSpcReduction="10000"/>
          </a:bodyPr>
          <a:lstStyle/>
          <a:p>
            <a:r>
              <a:rPr lang="en-US" dirty="0" smtClean="0"/>
              <a:t>Section 21:</a:t>
            </a:r>
          </a:p>
          <a:p>
            <a:pPr lvl="1"/>
            <a:r>
              <a:rPr lang="en-US" dirty="0" smtClean="0"/>
              <a:t>Right to protection from injury or damage to the person and property of healthcare personnel</a:t>
            </a:r>
          </a:p>
          <a:p>
            <a:pPr lvl="1"/>
            <a:r>
              <a:rPr lang="en-US" dirty="0" smtClean="0"/>
              <a:t>Right to protection from disease transmission e.g. Ebola and the need for PPE + other protective steps</a:t>
            </a:r>
          </a:p>
          <a:p>
            <a:pPr lvl="1"/>
            <a:r>
              <a:rPr lang="en-US" dirty="0" smtClean="0"/>
              <a:t>Right to refuse treatment of physically or verbally abusive service user or user who sexually harasses provider; may report such user to appropriate authorities</a:t>
            </a:r>
          </a:p>
          <a:p>
            <a:pPr lvl="1"/>
            <a:r>
              <a:rPr lang="en-US" dirty="0" smtClean="0"/>
              <a:t>Conscientious objection e.g. to assume care of JWs who may not cooperate with treatments such as BT</a:t>
            </a:r>
          </a:p>
        </p:txBody>
      </p:sp>
    </p:spTree>
    <p:extLst>
      <p:ext uri="{BB962C8B-B14F-4D97-AF65-F5344CB8AC3E}">
        <p14:creationId xmlns:p14="http://schemas.microsoft.com/office/powerpoint/2010/main" val="16253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465" y="304800"/>
            <a:ext cx="8623221"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971800" y="4807803"/>
            <a:ext cx="5181600" cy="830997"/>
          </a:xfrm>
          <a:prstGeom prst="rect">
            <a:avLst/>
          </a:prstGeom>
          <a:solidFill>
            <a:schemeClr val="tx2">
              <a:lumMod val="50000"/>
            </a:schemeClr>
          </a:solidFill>
        </p:spPr>
        <p:txBody>
          <a:bodyPr wrap="square" rtlCol="0">
            <a:spAutoFit/>
          </a:bodyPr>
          <a:lstStyle/>
          <a:p>
            <a:r>
              <a:rPr lang="en-US" sz="2400" b="1" i="1" dirty="0" smtClean="0"/>
              <a:t>PART A, Section 9, MDCN Code of Ethics (2004</a:t>
            </a:r>
            <a:r>
              <a:rPr lang="en-US" b="1" i="1" dirty="0" smtClean="0"/>
              <a:t>)</a:t>
            </a:r>
            <a:endParaRPr lang="en-US" b="1" i="1" dirty="0"/>
          </a:p>
        </p:txBody>
      </p:sp>
    </p:spTree>
    <p:extLst>
      <p:ext uri="{BB962C8B-B14F-4D97-AF65-F5344CB8AC3E}">
        <p14:creationId xmlns:p14="http://schemas.microsoft.com/office/powerpoint/2010/main" val="588342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Indemnity of staff</a:t>
            </a:r>
            <a:endParaRPr lang="en-US" b="1" dirty="0"/>
          </a:p>
        </p:txBody>
      </p:sp>
      <p:sp>
        <p:nvSpPr>
          <p:cNvPr id="3" name="Content Placeholder 2"/>
          <p:cNvSpPr>
            <a:spLocks noGrp="1"/>
          </p:cNvSpPr>
          <p:nvPr>
            <p:ph idx="1"/>
          </p:nvPr>
        </p:nvSpPr>
        <p:spPr>
          <a:solidFill>
            <a:schemeClr val="accent4">
              <a:lumMod val="50000"/>
            </a:schemeClr>
          </a:solidFill>
        </p:spPr>
        <p:txBody>
          <a:bodyPr/>
          <a:lstStyle/>
          <a:p>
            <a:r>
              <a:rPr lang="en-US" dirty="0" smtClean="0"/>
              <a:t>Section 22</a:t>
            </a:r>
          </a:p>
          <a:p>
            <a:r>
              <a:rPr lang="en-US" dirty="0" smtClean="0"/>
              <a:t>Applies only when staff is not found negligent</a:t>
            </a:r>
          </a:p>
          <a:p>
            <a:r>
              <a:rPr lang="en-US" b="1" dirty="0" smtClean="0">
                <a:solidFill>
                  <a:srgbClr val="FF0000"/>
                </a:solidFill>
              </a:rPr>
              <a:t>Unknown</a:t>
            </a:r>
            <a:r>
              <a:rPr lang="en-US" dirty="0" smtClean="0"/>
              <a:t>: this law is silent as to what happens if healthcare provider found negligent </a:t>
            </a:r>
            <a:r>
              <a:rPr lang="en-US" b="1" i="1" dirty="0" smtClean="0"/>
              <a:t>while following institutional policy</a:t>
            </a:r>
          </a:p>
          <a:p>
            <a:r>
              <a:rPr lang="en-US" b="1" dirty="0" smtClean="0">
                <a:solidFill>
                  <a:srgbClr val="FF0000"/>
                </a:solidFill>
              </a:rPr>
              <a:t>Cryptic</a:t>
            </a:r>
            <a:r>
              <a:rPr lang="en-US" dirty="0" smtClean="0"/>
              <a:t>: Raises the need for proper indemnity insurance for key healthcare professionals</a:t>
            </a:r>
            <a:endParaRPr lang="en-US" dirty="0"/>
          </a:p>
        </p:txBody>
      </p:sp>
    </p:spTree>
    <p:extLst>
      <p:ext uri="{BB962C8B-B14F-4D97-AF65-F5344CB8AC3E}">
        <p14:creationId xmlns:p14="http://schemas.microsoft.com/office/powerpoint/2010/main" val="2329015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Healthcare user’s consent</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92500" lnSpcReduction="10000"/>
          </a:bodyPr>
          <a:lstStyle/>
          <a:p>
            <a:r>
              <a:rPr lang="en-US" dirty="0" smtClean="0"/>
              <a:t>Covered under section 23</a:t>
            </a:r>
          </a:p>
          <a:p>
            <a:r>
              <a:rPr lang="en-US" dirty="0" smtClean="0"/>
              <a:t>Emphasis appears to be on ‘full information’ or disclosure to patient</a:t>
            </a:r>
          </a:p>
          <a:p>
            <a:r>
              <a:rPr lang="en-US" dirty="0" smtClean="0"/>
              <a:t>Voluntariness and capacity not adequately addressed (Compare with instruments such as </a:t>
            </a:r>
            <a:r>
              <a:rPr lang="en-US" i="1" dirty="0" smtClean="0"/>
              <a:t>Nuremberg Code (1949</a:t>
            </a:r>
            <a:r>
              <a:rPr lang="en-US" dirty="0" smtClean="0"/>
              <a:t>), </a:t>
            </a:r>
            <a:r>
              <a:rPr lang="en-US" i="1" dirty="0" smtClean="0"/>
              <a:t>Declaration of Helsinki (as amended, 2013)</a:t>
            </a:r>
            <a:r>
              <a:rPr lang="en-US" dirty="0" smtClean="0"/>
              <a:t>, the UK </a:t>
            </a:r>
            <a:r>
              <a:rPr lang="en-US" i="1" dirty="0" smtClean="0"/>
              <a:t>MCA (2005)</a:t>
            </a:r>
          </a:p>
          <a:p>
            <a:r>
              <a:rPr lang="en-US" dirty="0" smtClean="0"/>
              <a:t>Where does this law stand on the matter of substituted judgment? Will it be proxy consent or best interest?</a:t>
            </a:r>
            <a:endParaRPr lang="en-US" dirty="0"/>
          </a:p>
        </p:txBody>
      </p:sp>
    </p:spTree>
    <p:extLst>
      <p:ext uri="{BB962C8B-B14F-4D97-AF65-F5344CB8AC3E}">
        <p14:creationId xmlns:p14="http://schemas.microsoft.com/office/powerpoint/2010/main" val="24546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Incompetent adults</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92500" lnSpcReduction="20000"/>
          </a:bodyPr>
          <a:lstStyle/>
          <a:p>
            <a:r>
              <a:rPr lang="en-US" dirty="0" smtClean="0"/>
              <a:t>s. 26(2)(b)(ii): consent for disclosure of confidential material may be provided by ‘guardian’ or ‘representative’</a:t>
            </a:r>
          </a:p>
          <a:p>
            <a:r>
              <a:rPr lang="en-US" dirty="0" smtClean="0"/>
              <a:t>s. 64 (interpretations): for patients incapable of taking decisions, “user” (i.e. proxy for the patient) includes: SPOUSE or in the absence of the spouse, PARENT, GRANDPARENT, ADULT CHILD (NOT LESS THAN 18), BROTHER, SISTER OR ANOTHER PERSON AUTHORISED BY LAW TO ACT ON BEHALF OF THE PATIENT (no particular order defined).</a:t>
            </a:r>
            <a:endParaRPr lang="en-US" dirty="0"/>
          </a:p>
        </p:txBody>
      </p:sp>
    </p:spTree>
    <p:extLst>
      <p:ext uri="{BB962C8B-B14F-4D97-AF65-F5344CB8AC3E}">
        <p14:creationId xmlns:p14="http://schemas.microsoft.com/office/powerpoint/2010/main" val="1552035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Consent and children</a:t>
            </a:r>
            <a:endParaRPr lang="en-US" b="1" dirty="0"/>
          </a:p>
        </p:txBody>
      </p:sp>
      <p:sp>
        <p:nvSpPr>
          <p:cNvPr id="3" name="Content Placeholder 2"/>
          <p:cNvSpPr>
            <a:spLocks noGrp="1"/>
          </p:cNvSpPr>
          <p:nvPr>
            <p:ph idx="1"/>
          </p:nvPr>
        </p:nvSpPr>
        <p:spPr>
          <a:xfrm>
            <a:off x="457200" y="1371600"/>
            <a:ext cx="8229600" cy="5181600"/>
          </a:xfrm>
          <a:solidFill>
            <a:schemeClr val="accent4">
              <a:lumMod val="50000"/>
            </a:schemeClr>
          </a:solidFill>
        </p:spPr>
        <p:txBody>
          <a:bodyPr>
            <a:normAutofit/>
          </a:bodyPr>
          <a:lstStyle/>
          <a:p>
            <a:r>
              <a:rPr lang="en-US" dirty="0" smtClean="0"/>
              <a:t>s. 64: when user is ‘below the age of majority’, consent may be provided by proxy who may be patient’s parent or guardian or another person </a:t>
            </a:r>
            <a:r>
              <a:rPr lang="en-US" dirty="0" err="1" smtClean="0"/>
              <a:t>authorised</a:t>
            </a:r>
            <a:r>
              <a:rPr lang="en-US" dirty="0" smtClean="0"/>
              <a:t> by law to act on behalf of the </a:t>
            </a:r>
            <a:r>
              <a:rPr lang="en-US" dirty="0" smtClean="0"/>
              <a:t>child. What is this age: </a:t>
            </a:r>
            <a:r>
              <a:rPr lang="en-US" b="1" i="1" dirty="0" smtClean="0"/>
              <a:t>16, or 18?</a:t>
            </a:r>
            <a:endParaRPr lang="en-US" b="1" i="1" dirty="0" smtClean="0"/>
          </a:p>
          <a:p>
            <a:r>
              <a:rPr lang="en-US" dirty="0" smtClean="0"/>
              <a:t>Where does this law stand in the arena of “</a:t>
            </a:r>
            <a:r>
              <a:rPr lang="en-US" dirty="0" err="1" smtClean="0"/>
              <a:t>Gillick</a:t>
            </a:r>
            <a:r>
              <a:rPr lang="en-US" dirty="0" smtClean="0"/>
              <a:t> competence”? Is there a direct translocation of English Jurisprudence into Nigeria in this matter? </a:t>
            </a:r>
            <a:r>
              <a:rPr lang="en-US" dirty="0" smtClean="0"/>
              <a:t>MDCN (2004) </a:t>
            </a:r>
            <a:r>
              <a:rPr lang="en-US" dirty="0" smtClean="0"/>
              <a:t>seems to believe </a:t>
            </a:r>
            <a:r>
              <a:rPr lang="en-US" dirty="0" smtClean="0"/>
              <a:t>so (s. 39, pp. 49-50!)</a:t>
            </a:r>
            <a:endParaRPr lang="en-US" dirty="0" smtClean="0"/>
          </a:p>
          <a:p>
            <a:endParaRPr lang="en-US" dirty="0"/>
          </a:p>
        </p:txBody>
      </p:sp>
    </p:spTree>
    <p:extLst>
      <p:ext uri="{BB962C8B-B14F-4D97-AF65-F5344CB8AC3E}">
        <p14:creationId xmlns:p14="http://schemas.microsoft.com/office/powerpoint/2010/main" val="166176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Informed consent: relevant case law</a:t>
            </a:r>
            <a:endParaRPr lang="en-GB" b="1" dirty="0"/>
          </a:p>
        </p:txBody>
      </p:sp>
      <p:sp>
        <p:nvSpPr>
          <p:cNvPr id="3" name="Content Placeholder 2"/>
          <p:cNvSpPr>
            <a:spLocks noGrp="1"/>
          </p:cNvSpPr>
          <p:nvPr>
            <p:ph idx="1"/>
          </p:nvPr>
        </p:nvSpPr>
        <p:spPr/>
        <p:txBody>
          <a:bodyPr>
            <a:normAutofit lnSpcReduction="10000"/>
          </a:bodyPr>
          <a:lstStyle/>
          <a:p>
            <a:pPr>
              <a:lnSpc>
                <a:spcPct val="90000"/>
              </a:lnSpc>
            </a:pPr>
            <a:r>
              <a:rPr lang="en-US" b="1" i="1" dirty="0" err="1" smtClean="0"/>
              <a:t>Okonkwo</a:t>
            </a:r>
            <a:r>
              <a:rPr lang="en-US" b="1" i="1" dirty="0" smtClean="0"/>
              <a:t> v. MDPDT (Court of Appeal, Lagos; June, 1999</a:t>
            </a:r>
            <a:r>
              <a:rPr lang="en-US" dirty="0" smtClean="0"/>
              <a:t>)</a:t>
            </a:r>
          </a:p>
          <a:p>
            <a:pPr lvl="1">
              <a:lnSpc>
                <a:spcPct val="90000"/>
              </a:lnSpc>
            </a:pPr>
            <a:r>
              <a:rPr lang="en-US" dirty="0" smtClean="0"/>
              <a:t>Ob/</a:t>
            </a:r>
            <a:r>
              <a:rPr lang="en-US" dirty="0" err="1" smtClean="0"/>
              <a:t>Gyn</a:t>
            </a:r>
            <a:r>
              <a:rPr lang="en-US" dirty="0" smtClean="0"/>
              <a:t> charged with causing death (by negligence) of a 29 year old female with </a:t>
            </a:r>
            <a:r>
              <a:rPr lang="en-US" dirty="0" err="1" smtClean="0"/>
              <a:t>Anaemia</a:t>
            </a:r>
            <a:r>
              <a:rPr lang="en-US" dirty="0" smtClean="0"/>
              <a:t>, a member of the Jehovah’s Witnesses; she refused blood and was referred to </a:t>
            </a:r>
            <a:r>
              <a:rPr lang="en-US" dirty="0" err="1" smtClean="0"/>
              <a:t>Okonkwo</a:t>
            </a:r>
            <a:r>
              <a:rPr lang="en-US" dirty="0" smtClean="0"/>
              <a:t> (also a JW). He kept her in his clinic for 4 days (without blood transfusion) and she died. He was ready to give blood (pt refused); he gave other treatments</a:t>
            </a:r>
          </a:p>
          <a:p>
            <a:pPr lvl="1">
              <a:lnSpc>
                <a:spcPct val="90000"/>
              </a:lnSpc>
            </a:pPr>
            <a:r>
              <a:rPr lang="en-US" dirty="0" smtClean="0"/>
              <a:t>MDPDT verdict – guilty and was suspended from medical practice for 6 months</a:t>
            </a:r>
          </a:p>
          <a:p>
            <a:endParaRPr lang="en-GB" dirty="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19</a:t>
            </a:fld>
            <a:endParaRPr lang="en-GB"/>
          </a:p>
        </p:txBody>
      </p:sp>
    </p:spTree>
    <p:extLst>
      <p:ext uri="{BB962C8B-B14F-4D97-AF65-F5344CB8AC3E}">
        <p14:creationId xmlns:p14="http://schemas.microsoft.com/office/powerpoint/2010/main" val="3137687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8229600" cy="4876800"/>
          </a:xfrm>
          <a:solidFill>
            <a:schemeClr val="accent4">
              <a:lumMod val="50000"/>
            </a:schemeClr>
          </a:solidFill>
        </p:spPr>
        <p:txBody>
          <a:bodyPr>
            <a:normAutofit fontScale="92500" lnSpcReduction="20000"/>
          </a:bodyPr>
          <a:lstStyle/>
          <a:p>
            <a:r>
              <a:rPr lang="en-US" dirty="0" smtClean="0"/>
              <a:t>A landmark event occurred in Nigeria on Friday, 31</a:t>
            </a:r>
            <a:r>
              <a:rPr lang="en-US" baseline="30000" dirty="0" smtClean="0"/>
              <a:t>st</a:t>
            </a:r>
            <a:r>
              <a:rPr lang="en-US" dirty="0" smtClean="0"/>
              <a:t> October, 2014 when the much publicized National Health Act received Presidential assent under the hand of </a:t>
            </a:r>
            <a:r>
              <a:rPr lang="en-US" i="1" dirty="0" smtClean="0"/>
              <a:t>Dr. </a:t>
            </a:r>
            <a:r>
              <a:rPr lang="en-US" i="1" dirty="0" err="1" smtClean="0"/>
              <a:t>Goodluck</a:t>
            </a:r>
            <a:r>
              <a:rPr lang="en-US" i="1" dirty="0" smtClean="0"/>
              <a:t> </a:t>
            </a:r>
            <a:r>
              <a:rPr lang="en-US" i="1" dirty="0" err="1" smtClean="0"/>
              <a:t>Ebele</a:t>
            </a:r>
            <a:r>
              <a:rPr lang="en-US" i="1" dirty="0" smtClean="0"/>
              <a:t> Jonathan, </a:t>
            </a:r>
            <a:r>
              <a:rPr lang="en-US" i="1" dirty="0" smtClean="0"/>
              <a:t>GCFR</a:t>
            </a:r>
          </a:p>
          <a:p>
            <a:r>
              <a:rPr lang="en-US" dirty="0" smtClean="0"/>
              <a:t>Even </a:t>
            </a:r>
            <a:r>
              <a:rPr lang="en-US" dirty="0" err="1" smtClean="0"/>
              <a:t>Mr</a:t>
            </a:r>
            <a:r>
              <a:rPr lang="en-US" dirty="0" smtClean="0"/>
              <a:t> President (as he then was) and the Nigeria that he superintended have always been a brilliant mix of the known, the unknown and the cryptic indeed. To say anything further will certainly be scandalous!</a:t>
            </a:r>
          </a:p>
          <a:p>
            <a:r>
              <a:rPr lang="en-US" dirty="0" smtClean="0"/>
              <a:t>Anyway, we got a good Act which can be better and some day, could be best.</a:t>
            </a:r>
            <a:endParaRPr lang="en-US" dirty="0"/>
          </a:p>
        </p:txBody>
      </p:sp>
    </p:spTree>
    <p:extLst>
      <p:ext uri="{BB962C8B-B14F-4D97-AF65-F5344CB8AC3E}">
        <p14:creationId xmlns:p14="http://schemas.microsoft.com/office/powerpoint/2010/main" val="2128715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en-US" dirty="0" smtClean="0"/>
              <a:t>Allowing the appeal: The court held:-</a:t>
            </a:r>
          </a:p>
          <a:p>
            <a:pPr lvl="1"/>
            <a:r>
              <a:rPr lang="en-US" sz="3200" dirty="0" smtClean="0"/>
              <a:t>“If a patient refuses to give informed consent, the law is that the medical practitioner will not proceed to administer the medical treatment. Otherwise, the practitioner will be liable for assault or other forms of trespass to the person and for any other mental or physical injury or damage which may occur”</a:t>
            </a:r>
          </a:p>
          <a:p>
            <a:endParaRPr lang="en-GB" dirty="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20</a:t>
            </a:fld>
            <a:endParaRPr lang="en-GB"/>
          </a:p>
        </p:txBody>
      </p:sp>
    </p:spTree>
    <p:extLst>
      <p:ext uri="{BB962C8B-B14F-4D97-AF65-F5344CB8AC3E}">
        <p14:creationId xmlns:p14="http://schemas.microsoft.com/office/powerpoint/2010/main" val="1510576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US" dirty="0" smtClean="0"/>
              <a:t>“Having regard to sections 35(1) (freedom of thought, conscience, religion) and 36(1) (freedom to hold opinions) of the Constitution of the Federal Republic of Nigeria (1979) and other personal rights of the individual, </a:t>
            </a:r>
            <a:r>
              <a:rPr lang="en-US" dirty="0" smtClean="0">
                <a:solidFill>
                  <a:srgbClr val="CC3300"/>
                </a:solidFill>
              </a:rPr>
              <a:t>an adult of sound mind has a right to choose what medical treatment made available to him subject to and when to refuse</a:t>
            </a:r>
            <a:r>
              <a:rPr lang="en-US" dirty="0" smtClean="0"/>
              <a:t>”</a:t>
            </a:r>
          </a:p>
          <a:p>
            <a:r>
              <a:rPr lang="en-US" dirty="0" smtClean="0"/>
              <a:t>“The courts should not allow medical opinion of what is best for the patient to over-ride the patient’s right to decide for himself…”</a:t>
            </a:r>
          </a:p>
          <a:p>
            <a:endParaRPr lang="en-GB" dirty="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21</a:t>
            </a:fld>
            <a:endParaRPr lang="en-GB"/>
          </a:p>
        </p:txBody>
      </p:sp>
    </p:spTree>
    <p:extLst>
      <p:ext uri="{BB962C8B-B14F-4D97-AF65-F5344CB8AC3E}">
        <p14:creationId xmlns:p14="http://schemas.microsoft.com/office/powerpoint/2010/main" val="1545395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7253"/>
            <a:ext cx="8229600" cy="4525963"/>
          </a:xfrm>
        </p:spPr>
        <p:txBody>
          <a:bodyPr>
            <a:normAutofit fontScale="92500" lnSpcReduction="10000"/>
          </a:bodyPr>
          <a:lstStyle/>
          <a:p>
            <a:r>
              <a:rPr lang="en-GB" dirty="0" smtClean="0"/>
              <a:t>Justice Benjamin Cardozo </a:t>
            </a:r>
            <a:r>
              <a:rPr lang="en-GB" dirty="0" smtClean="0"/>
              <a:t>in </a:t>
            </a:r>
            <a:r>
              <a:rPr lang="en-GB" b="1" i="1" dirty="0" err="1" smtClean="0"/>
              <a:t>Schloendorff</a:t>
            </a:r>
            <a:r>
              <a:rPr lang="en-GB" b="1" i="1" dirty="0" smtClean="0"/>
              <a:t> </a:t>
            </a:r>
            <a:r>
              <a:rPr lang="en-GB" b="1" i="1" dirty="0"/>
              <a:t>v. Society of New York Hospital</a:t>
            </a:r>
            <a:r>
              <a:rPr lang="en-GB" dirty="0"/>
              <a:t>, 211 N.Y. 125, 105 N.E. 92 (1914) held</a:t>
            </a:r>
            <a:r>
              <a:rPr lang="en-GB" dirty="0" smtClean="0"/>
              <a:t>:</a:t>
            </a:r>
          </a:p>
          <a:p>
            <a:pPr lvl="1"/>
            <a:r>
              <a:rPr lang="en-GB" dirty="0" smtClean="0"/>
              <a:t>“Every human being of adult years and sound mind has a right to determine what shall be done with his own body; and a surgeon who performs an operation without his patient's consent commits an assault for which he is liable in damages. This is true except in cases of emergency where the patient is unconscious and where it is necessary to operate before consent can be obtained”.</a:t>
            </a:r>
            <a:endParaRPr lang="en-GB" dirty="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22</a:t>
            </a:fld>
            <a:endParaRPr lang="en-GB"/>
          </a:p>
        </p:txBody>
      </p:sp>
    </p:spTree>
    <p:extLst>
      <p:ext uri="{BB962C8B-B14F-4D97-AF65-F5344CB8AC3E}">
        <p14:creationId xmlns:p14="http://schemas.microsoft.com/office/powerpoint/2010/main" val="652559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b="1" dirty="0" smtClean="0"/>
              <a:t>Williamson v East London and City Health Authority (1998) 41 BMLR 85</a:t>
            </a:r>
            <a:r>
              <a:rPr lang="en-US" dirty="0" smtClean="0"/>
              <a:t>: </a:t>
            </a:r>
            <a:r>
              <a:rPr lang="en-US" i="1" dirty="0" smtClean="0"/>
              <a:t>plaintiff consented to removal and replacement of a leaking breast implant. Doc found a more serious condition during surgery and conducted mastectomy. Doc found liable for causing injury; 20,000 pounds awarded</a:t>
            </a:r>
            <a:endParaRPr lang="en-US" i="1" dirty="0"/>
          </a:p>
        </p:txBody>
      </p:sp>
      <p:sp>
        <p:nvSpPr>
          <p:cNvPr id="4" name="Slide Number Placeholder 3"/>
          <p:cNvSpPr>
            <a:spLocks noGrp="1"/>
          </p:cNvSpPr>
          <p:nvPr>
            <p:ph type="sldNum" sz="quarter" idx="12"/>
          </p:nvPr>
        </p:nvSpPr>
        <p:spPr/>
        <p:txBody>
          <a:bodyPr/>
          <a:lstStyle/>
          <a:p>
            <a:fld id="{C6AAFDAC-FEB0-4A6D-A07F-47FBF698F130}" type="slidenum">
              <a:rPr lang="en-US" smtClean="0"/>
              <a:pPr/>
              <a:t>23</a:t>
            </a:fld>
            <a:endParaRPr lang="en-US"/>
          </a:p>
        </p:txBody>
      </p:sp>
    </p:spTree>
    <p:extLst>
      <p:ext uri="{BB962C8B-B14F-4D97-AF65-F5344CB8AC3E}">
        <p14:creationId xmlns:p14="http://schemas.microsoft.com/office/powerpoint/2010/main" val="3575982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Consent for minors:</a:t>
            </a:r>
          </a:p>
          <a:p>
            <a:pPr lvl="1"/>
            <a:r>
              <a:rPr lang="en-US" dirty="0" smtClean="0"/>
              <a:t>For those minors that lack mental capacity, consent should be sought from parents (</a:t>
            </a:r>
            <a:r>
              <a:rPr lang="en-US" b="1" i="1" dirty="0" smtClean="0"/>
              <a:t>see Glass v United Kingdom (2004) 39 EHRR 341</a:t>
            </a:r>
            <a:r>
              <a:rPr lang="en-US" dirty="0" smtClean="0"/>
              <a:t>)</a:t>
            </a:r>
          </a:p>
          <a:p>
            <a:pPr lvl="1"/>
            <a:r>
              <a:rPr lang="en-US" dirty="0" smtClean="0"/>
              <a:t>Minors that are ‘emancipated’ or mature, having mental capacity can provide consent on their own (</a:t>
            </a:r>
            <a:r>
              <a:rPr lang="en-US" i="1" dirty="0" err="1" smtClean="0"/>
              <a:t>Gillick</a:t>
            </a:r>
            <a:r>
              <a:rPr lang="en-US" i="1" dirty="0" smtClean="0"/>
              <a:t> v West Norfolk and </a:t>
            </a:r>
            <a:r>
              <a:rPr lang="en-US" i="1" dirty="0" err="1" smtClean="0"/>
              <a:t>Wisbech</a:t>
            </a:r>
            <a:r>
              <a:rPr lang="en-US" i="1" dirty="0" smtClean="0"/>
              <a:t> Area Health Authority and another [1986] 1 AC 112</a:t>
            </a:r>
            <a:r>
              <a:rPr lang="en-US" dirty="0" smtClean="0"/>
              <a:t>)</a:t>
            </a:r>
          </a:p>
          <a:p>
            <a:r>
              <a:rPr lang="en-US" dirty="0" smtClean="0"/>
              <a:t>Consent for those with mental disorders rendering them incompetent:</a:t>
            </a:r>
          </a:p>
          <a:p>
            <a:pPr lvl="1"/>
            <a:r>
              <a:rPr lang="en-US" dirty="0" smtClean="0"/>
              <a:t>Find out if they have executed powers of attorney; if so, consult relevant attorney.</a:t>
            </a:r>
          </a:p>
          <a:p>
            <a:pPr lvl="1"/>
            <a:r>
              <a:rPr lang="en-US" dirty="0" smtClean="0"/>
              <a:t>If not, treatment should be carried out based on the ‘best interests’ principle </a:t>
            </a:r>
            <a:endParaRPr lang="en-US" dirty="0"/>
          </a:p>
        </p:txBody>
      </p:sp>
      <p:sp>
        <p:nvSpPr>
          <p:cNvPr id="4" name="Slide Number Placeholder 3"/>
          <p:cNvSpPr>
            <a:spLocks noGrp="1"/>
          </p:cNvSpPr>
          <p:nvPr>
            <p:ph type="sldNum" sz="quarter" idx="12"/>
          </p:nvPr>
        </p:nvSpPr>
        <p:spPr/>
        <p:txBody>
          <a:bodyPr/>
          <a:lstStyle/>
          <a:p>
            <a:fld id="{C6AAFDAC-FEB0-4A6D-A07F-47FBF698F130}" type="slidenum">
              <a:rPr lang="en-US" smtClean="0"/>
              <a:pPr/>
              <a:t>24</a:t>
            </a:fld>
            <a:endParaRPr lang="en-US"/>
          </a:p>
        </p:txBody>
      </p:sp>
    </p:spTree>
    <p:extLst>
      <p:ext uri="{BB962C8B-B14F-4D97-AF65-F5344CB8AC3E}">
        <p14:creationId xmlns:p14="http://schemas.microsoft.com/office/powerpoint/2010/main" val="237465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When adults refuse consent to treatment:</a:t>
            </a:r>
          </a:p>
          <a:p>
            <a:pPr lvl="1"/>
            <a:r>
              <a:rPr lang="en-US" dirty="0" smtClean="0"/>
              <a:t>Wishes of patient to be respected even if it will lead to death </a:t>
            </a:r>
          </a:p>
          <a:p>
            <a:pPr lvl="2"/>
            <a:r>
              <a:rPr lang="en-US" b="1" i="1" dirty="0" smtClean="0"/>
              <a:t>Re T (adult ) (refusal of medical treatment) [1992] 4 All ER 649</a:t>
            </a:r>
            <a:r>
              <a:rPr lang="en-US" i="1" dirty="0" smtClean="0"/>
              <a:t>: pregnant JW who refused blood transfusion. Decision to transfuse was only justifiable because she was found to lack mental capacity</a:t>
            </a:r>
          </a:p>
          <a:p>
            <a:pPr lvl="2"/>
            <a:r>
              <a:rPr lang="en-US" b="1" i="1" dirty="0" smtClean="0"/>
              <a:t>Re C (adult: refusal of medical treatment) [1994] 1 All ER 819</a:t>
            </a:r>
            <a:r>
              <a:rPr lang="en-US" i="1" dirty="0" smtClean="0"/>
              <a:t>: 68 yr old schizophrenic prisoner who refused amputation despite life-threatening gangrene. Court found him capable to refuse and amputation was not done. </a:t>
            </a:r>
          </a:p>
          <a:p>
            <a:pPr lvl="2">
              <a:buNone/>
            </a:pPr>
            <a:endParaRPr lang="en-US" i="1" dirty="0" smtClean="0"/>
          </a:p>
        </p:txBody>
      </p:sp>
      <p:sp>
        <p:nvSpPr>
          <p:cNvPr id="4" name="Slide Number Placeholder 3"/>
          <p:cNvSpPr>
            <a:spLocks noGrp="1"/>
          </p:cNvSpPr>
          <p:nvPr>
            <p:ph type="sldNum" sz="quarter" idx="12"/>
          </p:nvPr>
        </p:nvSpPr>
        <p:spPr/>
        <p:txBody>
          <a:bodyPr/>
          <a:lstStyle/>
          <a:p>
            <a:fld id="{C6AAFDAC-FEB0-4A6D-A07F-47FBF698F130}" type="slidenum">
              <a:rPr lang="en-US" smtClean="0"/>
              <a:pPr/>
              <a:t>25</a:t>
            </a:fld>
            <a:endParaRPr lang="en-US"/>
          </a:p>
        </p:txBody>
      </p:sp>
    </p:spTree>
    <p:extLst>
      <p:ext uri="{BB962C8B-B14F-4D97-AF65-F5344CB8AC3E}">
        <p14:creationId xmlns:p14="http://schemas.microsoft.com/office/powerpoint/2010/main" val="1041413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Level of information to be disclosed for consent to be ‘informed’:</a:t>
            </a:r>
          </a:p>
          <a:p>
            <a:pPr lvl="1"/>
            <a:r>
              <a:rPr lang="en-US" dirty="0" smtClean="0"/>
              <a:t>This should follow a ‘prudent patient’ standard. What amount of information would a reasonable person wish to have? Take into account, the patient’s concerns (</a:t>
            </a:r>
            <a:r>
              <a:rPr lang="en-US" b="1" dirty="0" err="1" smtClean="0"/>
              <a:t>Reibl</a:t>
            </a:r>
            <a:r>
              <a:rPr lang="en-US" b="1" dirty="0" smtClean="0"/>
              <a:t> v Hughes (1980) 114 DLR (3d) 1)</a:t>
            </a:r>
            <a:r>
              <a:rPr lang="en-US" dirty="0" smtClean="0"/>
              <a:t>.</a:t>
            </a:r>
          </a:p>
          <a:p>
            <a:pPr lvl="1"/>
            <a:r>
              <a:rPr lang="en-US" dirty="0" smtClean="0"/>
              <a:t>The General Medical Council (UK) offers this guidance: “</a:t>
            </a:r>
            <a:r>
              <a:rPr lang="en-US" i="1" dirty="0" smtClean="0"/>
              <a:t>In deciding how much information to share with your patients you should take account of their wishes. The information you share should be in proportion to the nature of their condition, the complexity of the proposed investigation or treatment, and the seriousness of any potential side effects, complications or other risks</a:t>
            </a:r>
            <a:r>
              <a:rPr lang="en-US" dirty="0" smtClean="0"/>
              <a:t>”</a:t>
            </a:r>
            <a:endParaRPr lang="en-US" dirty="0"/>
          </a:p>
        </p:txBody>
      </p:sp>
      <p:sp>
        <p:nvSpPr>
          <p:cNvPr id="4" name="Slide Number Placeholder 3"/>
          <p:cNvSpPr>
            <a:spLocks noGrp="1"/>
          </p:cNvSpPr>
          <p:nvPr>
            <p:ph type="sldNum" sz="quarter" idx="12"/>
          </p:nvPr>
        </p:nvSpPr>
        <p:spPr/>
        <p:txBody>
          <a:bodyPr/>
          <a:lstStyle/>
          <a:p>
            <a:fld id="{C6AAFDAC-FEB0-4A6D-A07F-47FBF698F130}" type="slidenum">
              <a:rPr lang="en-US" smtClean="0"/>
              <a:pPr/>
              <a:t>26</a:t>
            </a:fld>
            <a:endParaRPr lang="en-US"/>
          </a:p>
        </p:txBody>
      </p:sp>
    </p:spTree>
    <p:extLst>
      <p:ext uri="{BB962C8B-B14F-4D97-AF65-F5344CB8AC3E}">
        <p14:creationId xmlns:p14="http://schemas.microsoft.com/office/powerpoint/2010/main" val="831384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Health Records</a:t>
            </a:r>
            <a:endParaRPr lang="en-US" b="1" dirty="0"/>
          </a:p>
        </p:txBody>
      </p:sp>
      <p:sp>
        <p:nvSpPr>
          <p:cNvPr id="3" name="Content Placeholder 2"/>
          <p:cNvSpPr>
            <a:spLocks noGrp="1"/>
          </p:cNvSpPr>
          <p:nvPr>
            <p:ph idx="1"/>
          </p:nvPr>
        </p:nvSpPr>
        <p:spPr>
          <a:solidFill>
            <a:schemeClr val="accent4">
              <a:lumMod val="50000"/>
            </a:schemeClr>
          </a:solidFill>
        </p:spPr>
        <p:txBody>
          <a:bodyPr/>
          <a:lstStyle/>
          <a:p>
            <a:r>
              <a:rPr lang="en-US" dirty="0" smtClean="0"/>
              <a:t>Section 24-25: creation of health records</a:t>
            </a:r>
          </a:p>
          <a:p>
            <a:r>
              <a:rPr lang="en-US" dirty="0" smtClean="0"/>
              <a:t>Records must be kept for ‘every user’</a:t>
            </a:r>
          </a:p>
          <a:p>
            <a:r>
              <a:rPr lang="en-US" dirty="0" smtClean="0"/>
              <a:t>This suggests that documentation of every clinical transaction is key</a:t>
            </a:r>
          </a:p>
          <a:p>
            <a:r>
              <a:rPr lang="en-US" dirty="0" smtClean="0"/>
              <a:t>Avoid ‘corridor consulting’</a:t>
            </a:r>
            <a:endParaRPr lang="en-US" dirty="0"/>
          </a:p>
        </p:txBody>
      </p:sp>
    </p:spTree>
    <p:extLst>
      <p:ext uri="{BB962C8B-B14F-4D97-AF65-F5344CB8AC3E}">
        <p14:creationId xmlns:p14="http://schemas.microsoft.com/office/powerpoint/2010/main" val="4150410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Confidentiality</a:t>
            </a:r>
            <a:endParaRPr lang="en-US" b="1" dirty="0"/>
          </a:p>
        </p:txBody>
      </p:sp>
      <p:sp>
        <p:nvSpPr>
          <p:cNvPr id="3" name="Content Placeholder 2"/>
          <p:cNvSpPr>
            <a:spLocks noGrp="1"/>
          </p:cNvSpPr>
          <p:nvPr>
            <p:ph idx="1"/>
          </p:nvPr>
        </p:nvSpPr>
        <p:spPr>
          <a:solidFill>
            <a:schemeClr val="accent4">
              <a:lumMod val="50000"/>
            </a:schemeClr>
          </a:solidFill>
        </p:spPr>
        <p:txBody>
          <a:bodyPr/>
          <a:lstStyle/>
          <a:p>
            <a:r>
              <a:rPr lang="en-US" dirty="0" smtClean="0"/>
              <a:t>Section 26 covers this important medico-legal issue</a:t>
            </a:r>
          </a:p>
          <a:p>
            <a:r>
              <a:rPr lang="en-US" b="1" i="1" dirty="0" smtClean="0">
                <a:solidFill>
                  <a:srgbClr val="FF0000"/>
                </a:solidFill>
              </a:rPr>
              <a:t>Cryptic</a:t>
            </a:r>
            <a:r>
              <a:rPr lang="en-US" dirty="0" smtClean="0"/>
              <a:t>: What are the grounds for derogation from this responsibility?</a:t>
            </a:r>
          </a:p>
          <a:p>
            <a:pPr lvl="1"/>
            <a:r>
              <a:rPr lang="en-US" dirty="0" smtClean="0"/>
              <a:t>Public health: What if the ‘public’ is not public in the real sense but a single potential victim clearly identified?</a:t>
            </a:r>
            <a:endParaRPr lang="en-US" dirty="0"/>
          </a:p>
        </p:txBody>
      </p:sp>
    </p:spTree>
    <p:extLst>
      <p:ext uri="{BB962C8B-B14F-4D97-AF65-F5344CB8AC3E}">
        <p14:creationId xmlns:p14="http://schemas.microsoft.com/office/powerpoint/2010/main" val="586266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solidFill>
            <a:schemeClr val="accent2">
              <a:lumMod val="75000"/>
            </a:schemeClr>
          </a:solidFill>
        </p:spPr>
        <p:txBody>
          <a:bodyPr>
            <a:normAutofit/>
          </a:bodyPr>
          <a:lstStyle/>
          <a:p>
            <a:pPr eaLnBrk="1" hangingPunct="1"/>
            <a:r>
              <a:rPr lang="en-US" b="1" dirty="0" smtClean="0"/>
              <a:t>Medical Confidentiality</a:t>
            </a:r>
          </a:p>
        </p:txBody>
      </p:sp>
      <p:sp>
        <p:nvSpPr>
          <p:cNvPr id="57347" name="Rectangle 3"/>
          <p:cNvSpPr>
            <a:spLocks noGrp="1" noChangeArrowheads="1"/>
          </p:cNvSpPr>
          <p:nvPr>
            <p:ph type="body" idx="1"/>
          </p:nvPr>
        </p:nvSpPr>
        <p:spPr>
          <a:solidFill>
            <a:schemeClr val="accent4">
              <a:lumMod val="50000"/>
            </a:schemeClr>
          </a:solidFill>
        </p:spPr>
        <p:txBody>
          <a:bodyPr>
            <a:normAutofit lnSpcReduction="10000"/>
          </a:bodyPr>
          <a:lstStyle/>
          <a:p>
            <a:pPr eaLnBrk="1" hangingPunct="1">
              <a:lnSpc>
                <a:spcPct val="90000"/>
              </a:lnSpc>
            </a:pPr>
            <a:r>
              <a:rPr lang="en-US" dirty="0" smtClean="0"/>
              <a:t>Legal and ethical duty</a:t>
            </a:r>
          </a:p>
          <a:p>
            <a:pPr eaLnBrk="1" hangingPunct="1">
              <a:lnSpc>
                <a:spcPct val="90000"/>
              </a:lnSpc>
            </a:pPr>
            <a:r>
              <a:rPr lang="en-US" dirty="0" smtClean="0"/>
              <a:t>Legal duty:</a:t>
            </a:r>
          </a:p>
          <a:p>
            <a:pPr lvl="1" eaLnBrk="1" hangingPunct="1">
              <a:lnSpc>
                <a:spcPct val="90000"/>
              </a:lnSpc>
            </a:pPr>
            <a:r>
              <a:rPr lang="en-US" dirty="0" smtClean="0"/>
              <a:t>Both under statute(s) and common law</a:t>
            </a:r>
          </a:p>
          <a:p>
            <a:pPr lvl="2" eaLnBrk="1" hangingPunct="1">
              <a:lnSpc>
                <a:spcPct val="90000"/>
              </a:lnSpc>
            </a:pPr>
            <a:r>
              <a:rPr lang="en-US" dirty="0" smtClean="0"/>
              <a:t>Common law: contract, equity and tort</a:t>
            </a:r>
          </a:p>
          <a:p>
            <a:pPr lvl="2" eaLnBrk="1" hangingPunct="1">
              <a:lnSpc>
                <a:spcPct val="90000"/>
              </a:lnSpc>
            </a:pPr>
            <a:r>
              <a:rPr lang="en-US" dirty="0" smtClean="0"/>
              <a:t>Current statute: NHA (2014)</a:t>
            </a:r>
          </a:p>
          <a:p>
            <a:pPr eaLnBrk="1" hangingPunct="1">
              <a:lnSpc>
                <a:spcPct val="90000"/>
              </a:lnSpc>
            </a:pPr>
            <a:r>
              <a:rPr lang="en-US" dirty="0" smtClean="0"/>
              <a:t>Ethical premise:</a:t>
            </a:r>
          </a:p>
          <a:p>
            <a:pPr lvl="1" eaLnBrk="1" hangingPunct="1">
              <a:lnSpc>
                <a:spcPct val="90000"/>
              </a:lnSpc>
            </a:pPr>
            <a:r>
              <a:rPr lang="en-US" dirty="0" smtClean="0"/>
              <a:t>Basic ethical principles</a:t>
            </a:r>
          </a:p>
          <a:p>
            <a:pPr lvl="1" eaLnBrk="1" hangingPunct="1">
              <a:lnSpc>
                <a:spcPct val="90000"/>
              </a:lnSpc>
            </a:pPr>
            <a:r>
              <a:rPr lang="en-US" dirty="0" smtClean="0"/>
              <a:t>Hippocratic oath</a:t>
            </a:r>
          </a:p>
          <a:p>
            <a:pPr lvl="1" eaLnBrk="1" hangingPunct="1">
              <a:lnSpc>
                <a:spcPct val="90000"/>
              </a:lnSpc>
            </a:pPr>
            <a:r>
              <a:rPr lang="en-US" dirty="0" smtClean="0"/>
              <a:t>Other declarations</a:t>
            </a:r>
          </a:p>
          <a:p>
            <a:pPr lvl="1" eaLnBrk="1" hangingPunct="1">
              <a:lnSpc>
                <a:spcPct val="90000"/>
              </a:lnSpc>
            </a:pPr>
            <a:r>
              <a:rPr lang="en-US" dirty="0" smtClean="0"/>
              <a:t>Code of medical ethics (MDCN, 2004; 2008)</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29</a:t>
            </a:fld>
            <a:endParaRPr lang="en-GB"/>
          </a:p>
        </p:txBody>
      </p:sp>
    </p:spTree>
    <p:extLst>
      <p:ext uri="{BB962C8B-B14F-4D97-AF65-F5344CB8AC3E}">
        <p14:creationId xmlns:p14="http://schemas.microsoft.com/office/powerpoint/2010/main" val="3400861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The National Health Act</a:t>
            </a:r>
            <a:endParaRPr lang="en-US" b="1" dirty="0"/>
          </a:p>
        </p:txBody>
      </p:sp>
      <p:sp>
        <p:nvSpPr>
          <p:cNvPr id="3" name="Content Placeholder 2"/>
          <p:cNvSpPr>
            <a:spLocks noGrp="1"/>
          </p:cNvSpPr>
          <p:nvPr>
            <p:ph sz="quarter" idx="1"/>
          </p:nvPr>
        </p:nvSpPr>
        <p:spPr>
          <a:solidFill>
            <a:schemeClr val="accent4">
              <a:lumMod val="50000"/>
            </a:schemeClr>
          </a:solidFill>
        </p:spPr>
        <p:txBody>
          <a:bodyPr>
            <a:normAutofit fontScale="92500" lnSpcReduction="10000"/>
          </a:bodyPr>
          <a:lstStyle/>
          <a:p>
            <a:r>
              <a:rPr lang="en-US" dirty="0" smtClean="0"/>
              <a:t>Title: ‘An Act to Provide A Framework for the Regulation, Development and Management of a National Health System and Set Standards for Rendering Services in the Federation, And Other Matters Connected Therewith, 2014.</a:t>
            </a:r>
          </a:p>
          <a:p>
            <a:r>
              <a:rPr lang="en-US" dirty="0" smtClean="0"/>
              <a:t>History outline: </a:t>
            </a:r>
          </a:p>
          <a:p>
            <a:pPr lvl="1"/>
            <a:r>
              <a:rPr lang="en-US" i="1" dirty="0" smtClean="0"/>
              <a:t>First reading: Tuesday, 2</a:t>
            </a:r>
            <a:r>
              <a:rPr lang="en-US" i="1" baseline="30000" dirty="0" smtClean="0"/>
              <a:t>nd</a:t>
            </a:r>
            <a:r>
              <a:rPr lang="en-US" i="1" dirty="0" smtClean="0"/>
              <a:t> October, 2012</a:t>
            </a:r>
          </a:p>
          <a:p>
            <a:pPr lvl="1"/>
            <a:r>
              <a:rPr lang="en-US" i="1" dirty="0" smtClean="0"/>
              <a:t>Second Reading: Wednesday, 12</a:t>
            </a:r>
            <a:r>
              <a:rPr lang="en-US" i="1" baseline="30000" dirty="0" smtClean="0"/>
              <a:t>th</a:t>
            </a:r>
            <a:r>
              <a:rPr lang="en-US" i="1" dirty="0" smtClean="0"/>
              <a:t> December, 2012</a:t>
            </a:r>
          </a:p>
          <a:p>
            <a:pPr lvl="1"/>
            <a:r>
              <a:rPr lang="en-US" i="1" dirty="0" smtClean="0"/>
              <a:t>Third Reading &amp; Passage: Wed., 19</a:t>
            </a:r>
            <a:r>
              <a:rPr lang="en-US" i="1" baseline="30000" dirty="0" smtClean="0"/>
              <a:t>th</a:t>
            </a:r>
            <a:r>
              <a:rPr lang="en-US" i="1" dirty="0" smtClean="0"/>
              <a:t> Feb., 2014</a:t>
            </a:r>
          </a:p>
          <a:p>
            <a:pPr lvl="1"/>
            <a:r>
              <a:rPr lang="en-US" i="1" dirty="0" smtClean="0"/>
              <a:t>Presidential Assent: October 31, 2014</a:t>
            </a:r>
            <a:endParaRPr lang="en-US" i="1" dirty="0"/>
          </a:p>
        </p:txBody>
      </p:sp>
      <p:sp>
        <p:nvSpPr>
          <p:cNvPr id="4" name="Slide Number Placeholder 3"/>
          <p:cNvSpPr>
            <a:spLocks noGrp="1"/>
          </p:cNvSpPr>
          <p:nvPr>
            <p:ph type="sldNum" sz="quarter" idx="12"/>
          </p:nvPr>
        </p:nvSpPr>
        <p:spPr/>
        <p:txBody>
          <a:bodyPr>
            <a:normAutofit/>
          </a:bodyPr>
          <a:lstStyle/>
          <a:p>
            <a:fld id="{1BFEE58C-FD0C-42DF-B456-61220961E487}" type="slidenum">
              <a:rPr lang="en-US" smtClean="0"/>
              <a:t>3</a:t>
            </a:fld>
            <a:endParaRPr lang="en-US"/>
          </a:p>
        </p:txBody>
      </p:sp>
    </p:spTree>
    <p:extLst>
      <p:ext uri="{BB962C8B-B14F-4D97-AF65-F5344CB8AC3E}">
        <p14:creationId xmlns:p14="http://schemas.microsoft.com/office/powerpoint/2010/main" val="23313526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solidFill>
            <a:schemeClr val="accent2">
              <a:lumMod val="75000"/>
            </a:schemeClr>
          </a:solidFill>
        </p:spPr>
        <p:txBody>
          <a:bodyPr/>
          <a:lstStyle/>
          <a:p>
            <a:pPr eaLnBrk="1" hangingPunct="1"/>
            <a:r>
              <a:rPr lang="en-US" sz="3600" b="1" dirty="0" smtClean="0"/>
              <a:t>Common law duty of Confidentiality</a:t>
            </a:r>
          </a:p>
        </p:txBody>
      </p:sp>
      <p:sp>
        <p:nvSpPr>
          <p:cNvPr id="58371" name="Rectangle 3"/>
          <p:cNvSpPr>
            <a:spLocks noGrp="1" noChangeArrowheads="1"/>
          </p:cNvSpPr>
          <p:nvPr>
            <p:ph type="body" idx="1"/>
          </p:nvPr>
        </p:nvSpPr>
        <p:spPr>
          <a:solidFill>
            <a:schemeClr val="accent4">
              <a:lumMod val="50000"/>
            </a:schemeClr>
          </a:solidFill>
        </p:spPr>
        <p:txBody>
          <a:bodyPr/>
          <a:lstStyle/>
          <a:p>
            <a:pPr marL="609600" indent="-609600" eaLnBrk="1" hangingPunct="1">
              <a:lnSpc>
                <a:spcPct val="90000"/>
              </a:lnSpc>
            </a:pPr>
            <a:r>
              <a:rPr lang="en-US" dirty="0" smtClean="0"/>
              <a:t>Developed through cases in which patients sued physicians for alleged disclosure of confidential information </a:t>
            </a:r>
            <a:r>
              <a:rPr lang="en-US" b="1" i="1" dirty="0" smtClean="0"/>
              <a:t>without justification</a:t>
            </a:r>
            <a:r>
              <a:rPr lang="en-US" i="1" dirty="0" smtClean="0"/>
              <a:t> </a:t>
            </a:r>
            <a:r>
              <a:rPr lang="en-US" dirty="0" smtClean="0"/>
              <a:t>(Mae, 2004)</a:t>
            </a:r>
          </a:p>
          <a:p>
            <a:pPr marL="609600" indent="-609600" eaLnBrk="1" hangingPunct="1">
              <a:lnSpc>
                <a:spcPct val="90000"/>
              </a:lnSpc>
              <a:buFontTx/>
              <a:buAutoNum type="arabicPeriod"/>
            </a:pPr>
            <a:r>
              <a:rPr lang="en-US" dirty="0" smtClean="0"/>
              <a:t>Contract: implied contractual duty of confidentiality in a consultation encourages patients to disclose sensitive information; no fear of disclosure without consent </a:t>
            </a:r>
            <a:r>
              <a:rPr lang="en-US" sz="2400" i="1" dirty="0" smtClean="0"/>
              <a:t>(see Parry Jones v Law Society (1969) </a:t>
            </a:r>
            <a:r>
              <a:rPr lang="en-US" sz="2400" i="1" dirty="0" err="1" smtClean="0"/>
              <a:t>Ch</a:t>
            </a:r>
            <a:r>
              <a:rPr lang="en-US" sz="2400" i="1" dirty="0" smtClean="0"/>
              <a:t> 1 at 7</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30</a:t>
            </a:fld>
            <a:endParaRPr lang="en-GB"/>
          </a:p>
        </p:txBody>
      </p:sp>
    </p:spTree>
    <p:extLst>
      <p:ext uri="{BB962C8B-B14F-4D97-AF65-F5344CB8AC3E}">
        <p14:creationId xmlns:p14="http://schemas.microsoft.com/office/powerpoint/2010/main" val="21107962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534400" cy="1143000"/>
          </a:xfrm>
          <a:solidFill>
            <a:schemeClr val="accent2">
              <a:lumMod val="75000"/>
            </a:schemeClr>
          </a:solidFill>
        </p:spPr>
        <p:txBody>
          <a:bodyPr/>
          <a:lstStyle/>
          <a:p>
            <a:pPr eaLnBrk="1" hangingPunct="1"/>
            <a:r>
              <a:rPr lang="en-US" sz="3600" b="1" dirty="0" smtClean="0"/>
              <a:t>Common law duty of Confidentiality 2</a:t>
            </a:r>
          </a:p>
        </p:txBody>
      </p:sp>
      <p:sp>
        <p:nvSpPr>
          <p:cNvPr id="59395" name="Rectangle 3"/>
          <p:cNvSpPr>
            <a:spLocks noGrp="1" noChangeArrowheads="1"/>
          </p:cNvSpPr>
          <p:nvPr>
            <p:ph type="body" idx="1"/>
          </p:nvPr>
        </p:nvSpPr>
        <p:spPr>
          <a:solidFill>
            <a:schemeClr val="accent4">
              <a:lumMod val="50000"/>
            </a:schemeClr>
          </a:solidFill>
        </p:spPr>
        <p:txBody>
          <a:bodyPr/>
          <a:lstStyle/>
          <a:p>
            <a:pPr marL="609600" indent="-609600" eaLnBrk="1" hangingPunct="1">
              <a:buFontTx/>
              <a:buAutoNum type="arabicPeriod" startAt="2"/>
            </a:pPr>
            <a:r>
              <a:rPr lang="en-US" dirty="0" smtClean="0"/>
              <a:t>Equity: patient relies in good faith on the physician to keep “secret” secret.</a:t>
            </a:r>
          </a:p>
          <a:p>
            <a:pPr marL="609600" indent="-609600" eaLnBrk="1" hangingPunct="1">
              <a:buFontTx/>
              <a:buNone/>
            </a:pPr>
            <a:endParaRPr lang="en-US" dirty="0" smtClean="0"/>
          </a:p>
          <a:p>
            <a:pPr marL="609600" indent="-609600" eaLnBrk="1" hangingPunct="1">
              <a:buFontTx/>
              <a:buNone/>
            </a:pPr>
            <a:r>
              <a:rPr lang="en-US" dirty="0" smtClean="0"/>
              <a:t>3.	Tort: there is a general duty on the physician not to cause </a:t>
            </a:r>
            <a:r>
              <a:rPr lang="en-US" dirty="0" err="1" smtClean="0"/>
              <a:t>forseeable</a:t>
            </a:r>
            <a:r>
              <a:rPr lang="en-US" dirty="0" smtClean="0"/>
              <a:t> harm to another through disclosure of confidential material </a:t>
            </a:r>
            <a:r>
              <a:rPr lang="en-US" sz="2400" dirty="0" smtClean="0"/>
              <a:t>[</a:t>
            </a:r>
            <a:r>
              <a:rPr lang="en-US" sz="2400" dirty="0" err="1" smtClean="0"/>
              <a:t>Furniss</a:t>
            </a:r>
            <a:r>
              <a:rPr lang="en-US" sz="2400" dirty="0" smtClean="0"/>
              <a:t> v </a:t>
            </a:r>
            <a:r>
              <a:rPr lang="en-US" sz="2400" dirty="0" err="1" smtClean="0"/>
              <a:t>Fitchett</a:t>
            </a:r>
            <a:r>
              <a:rPr lang="en-US" sz="2400" dirty="0" smtClean="0"/>
              <a:t> (1958) NZLR 396]</a:t>
            </a:r>
          </a:p>
          <a:p>
            <a:pPr marL="609600" indent="-609600" eaLnBrk="1" hangingPunct="1"/>
            <a:endParaRPr lang="en-US" sz="2400" i="1" dirty="0" smtClean="0"/>
          </a:p>
          <a:p>
            <a:pPr marL="609600" indent="-609600" eaLnBrk="1" hangingPunct="1"/>
            <a:endParaRPr lang="en-US" dirty="0" smtClean="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31</a:t>
            </a:fld>
            <a:endParaRPr lang="en-GB"/>
          </a:p>
        </p:txBody>
      </p:sp>
    </p:spTree>
    <p:extLst>
      <p:ext uri="{BB962C8B-B14F-4D97-AF65-F5344CB8AC3E}">
        <p14:creationId xmlns:p14="http://schemas.microsoft.com/office/powerpoint/2010/main" val="2571725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solidFill>
            <a:schemeClr val="accent2">
              <a:lumMod val="75000"/>
            </a:schemeClr>
          </a:solidFill>
        </p:spPr>
        <p:txBody>
          <a:bodyPr/>
          <a:lstStyle/>
          <a:p>
            <a:pPr eaLnBrk="1" hangingPunct="1"/>
            <a:r>
              <a:rPr lang="en-US" sz="3200" b="1" dirty="0" err="1" smtClean="0"/>
              <a:t>Furniss</a:t>
            </a:r>
            <a:r>
              <a:rPr lang="en-US" sz="3200" b="1" dirty="0" smtClean="0"/>
              <a:t> v </a:t>
            </a:r>
            <a:r>
              <a:rPr lang="en-US" sz="3200" b="1" dirty="0" err="1" smtClean="0"/>
              <a:t>Fitchett</a:t>
            </a:r>
            <a:r>
              <a:rPr lang="en-US" sz="3200" b="1" dirty="0" smtClean="0"/>
              <a:t> (1958) NZLR 396]</a:t>
            </a:r>
            <a:br>
              <a:rPr lang="en-US" sz="3200" b="1" dirty="0" smtClean="0"/>
            </a:br>
            <a:endParaRPr lang="en-US" sz="3200" b="1" dirty="0" smtClean="0"/>
          </a:p>
        </p:txBody>
      </p:sp>
      <p:sp>
        <p:nvSpPr>
          <p:cNvPr id="60419" name="Rectangle 3"/>
          <p:cNvSpPr>
            <a:spLocks noGrp="1" noChangeArrowheads="1"/>
          </p:cNvSpPr>
          <p:nvPr>
            <p:ph type="body" idx="1"/>
          </p:nvPr>
        </p:nvSpPr>
        <p:spPr>
          <a:xfrm>
            <a:off x="457200" y="1600200"/>
            <a:ext cx="8229600" cy="5410200"/>
          </a:xfrm>
        </p:spPr>
        <p:txBody>
          <a:bodyPr/>
          <a:lstStyle/>
          <a:p>
            <a:pPr eaLnBrk="1" hangingPunct="1">
              <a:lnSpc>
                <a:spcPct val="80000"/>
              </a:lnSpc>
            </a:pPr>
            <a:r>
              <a:rPr lang="en-US" sz="2800" dirty="0" smtClean="0"/>
              <a:t>Mr. &amp; Mrs. </a:t>
            </a:r>
            <a:r>
              <a:rPr lang="en-US" sz="2800" dirty="0" err="1" smtClean="0"/>
              <a:t>Furniss</a:t>
            </a:r>
            <a:r>
              <a:rPr lang="en-US" sz="2800" dirty="0" smtClean="0"/>
              <a:t> were both patients of Dr. </a:t>
            </a:r>
            <a:r>
              <a:rPr lang="en-US" sz="2800" dirty="0" err="1" smtClean="0"/>
              <a:t>Fitchett</a:t>
            </a:r>
            <a:r>
              <a:rPr lang="en-US" sz="2800" dirty="0" smtClean="0"/>
              <a:t>.</a:t>
            </a:r>
          </a:p>
          <a:p>
            <a:pPr eaLnBrk="1" hangingPunct="1">
              <a:lnSpc>
                <a:spcPct val="80000"/>
              </a:lnSpc>
            </a:pPr>
            <a:r>
              <a:rPr lang="en-US" sz="2800" dirty="0" smtClean="0"/>
              <a:t>Mrs. seemed to exhibit paranoia towards Mr. and confided in Dr. </a:t>
            </a:r>
            <a:r>
              <a:rPr lang="en-US" sz="2800" dirty="0" err="1" smtClean="0"/>
              <a:t>Fitchett</a:t>
            </a:r>
            <a:r>
              <a:rPr lang="en-US" sz="2800" dirty="0" smtClean="0"/>
              <a:t>.</a:t>
            </a:r>
          </a:p>
          <a:p>
            <a:pPr eaLnBrk="1" hangingPunct="1">
              <a:lnSpc>
                <a:spcPct val="80000"/>
              </a:lnSpc>
            </a:pPr>
            <a:r>
              <a:rPr lang="en-US" sz="2800" dirty="0" smtClean="0"/>
              <a:t>The paranoid symptoms led to marital disharmony.</a:t>
            </a:r>
          </a:p>
          <a:p>
            <a:pPr eaLnBrk="1" hangingPunct="1">
              <a:lnSpc>
                <a:spcPct val="80000"/>
              </a:lnSpc>
            </a:pPr>
            <a:r>
              <a:rPr lang="en-US" sz="2800" dirty="0" smtClean="0"/>
              <a:t>Mr. contacted solicitor and asked dr. for a medical report on his wife.</a:t>
            </a:r>
          </a:p>
          <a:p>
            <a:pPr eaLnBrk="1" hangingPunct="1">
              <a:lnSpc>
                <a:spcPct val="80000"/>
              </a:lnSpc>
            </a:pPr>
            <a:r>
              <a:rPr lang="en-US" sz="2800" dirty="0" smtClean="0"/>
              <a:t>Dr. issued medical report [without patient’s consent] indicating that wife could be mentally ill; report came up during separation proceedings in court.</a:t>
            </a:r>
          </a:p>
          <a:p>
            <a:pPr eaLnBrk="1" hangingPunct="1">
              <a:lnSpc>
                <a:spcPct val="80000"/>
              </a:lnSpc>
            </a:pPr>
            <a:r>
              <a:rPr lang="en-US" sz="2800" dirty="0" smtClean="0"/>
              <a:t>Mrs. Sued doctor and the doctor was liable for breach of confidentiality and harm to patient.</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32</a:t>
            </a:fld>
            <a:endParaRPr lang="en-GB"/>
          </a:p>
        </p:txBody>
      </p:sp>
    </p:spTree>
    <p:extLst>
      <p:ext uri="{BB962C8B-B14F-4D97-AF65-F5344CB8AC3E}">
        <p14:creationId xmlns:p14="http://schemas.microsoft.com/office/powerpoint/2010/main" val="2886121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solidFill>
            <a:schemeClr val="accent2">
              <a:lumMod val="75000"/>
            </a:schemeClr>
          </a:solidFill>
        </p:spPr>
        <p:txBody>
          <a:bodyPr>
            <a:normAutofit fontScale="90000"/>
          </a:bodyPr>
          <a:lstStyle/>
          <a:p>
            <a:pPr eaLnBrk="1" hangingPunct="1"/>
            <a:r>
              <a:rPr lang="en-US" b="1" dirty="0" smtClean="0"/>
              <a:t>Confidentiality and professional conduct</a:t>
            </a:r>
          </a:p>
        </p:txBody>
      </p:sp>
      <p:sp>
        <p:nvSpPr>
          <p:cNvPr id="61443" name="Rectangle 3"/>
          <p:cNvSpPr>
            <a:spLocks noGrp="1" noChangeArrowheads="1"/>
          </p:cNvSpPr>
          <p:nvPr>
            <p:ph type="body" idx="1"/>
          </p:nvPr>
        </p:nvSpPr>
        <p:spPr>
          <a:xfrm>
            <a:off x="457200" y="1600200"/>
            <a:ext cx="8229600" cy="5029200"/>
          </a:xfrm>
          <a:solidFill>
            <a:schemeClr val="accent4">
              <a:lumMod val="50000"/>
            </a:schemeClr>
          </a:solidFill>
        </p:spPr>
        <p:txBody>
          <a:bodyPr/>
          <a:lstStyle/>
          <a:p>
            <a:pPr eaLnBrk="1" hangingPunct="1">
              <a:lnSpc>
                <a:spcPct val="90000"/>
              </a:lnSpc>
            </a:pPr>
            <a:r>
              <a:rPr lang="en-US" sz="2800" dirty="0" smtClean="0"/>
              <a:t>Nature of the obligation of confidentiality: Court of Appeal in </a:t>
            </a:r>
            <a:r>
              <a:rPr lang="en-US" sz="2400" i="1" dirty="0" smtClean="0"/>
              <a:t>A-G v Guardian Newspapers Ltd [1990] AC 109</a:t>
            </a:r>
            <a:r>
              <a:rPr lang="en-US" sz="2800" dirty="0" smtClean="0"/>
              <a:t>, it was upheld that there was a public interest in a legally enforceable protection of confidences received under a notice of confidentiality. This is applicable to all confidential material.</a:t>
            </a:r>
          </a:p>
          <a:p>
            <a:pPr eaLnBrk="1" hangingPunct="1">
              <a:lnSpc>
                <a:spcPct val="90000"/>
              </a:lnSpc>
            </a:pPr>
            <a:r>
              <a:rPr lang="en-US" sz="2400" i="1" dirty="0" smtClean="0"/>
              <a:t>Hunter v Mann ([1974) QB 767 at 772</a:t>
            </a:r>
            <a:r>
              <a:rPr lang="en-US" sz="2800" dirty="0" smtClean="0"/>
              <a:t>: “…the doctor is under a duty not to [voluntarily] disclose, without the consent of the patient, information which he, the doctor, has gained in his professional capacity”</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33</a:t>
            </a:fld>
            <a:endParaRPr lang="en-GB"/>
          </a:p>
        </p:txBody>
      </p:sp>
    </p:spTree>
    <p:extLst>
      <p:ext uri="{BB962C8B-B14F-4D97-AF65-F5344CB8AC3E}">
        <p14:creationId xmlns:p14="http://schemas.microsoft.com/office/powerpoint/2010/main" val="1188922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solidFill>
            <a:schemeClr val="accent2">
              <a:lumMod val="75000"/>
            </a:schemeClr>
          </a:solidFill>
        </p:spPr>
        <p:txBody>
          <a:bodyPr>
            <a:normAutofit fontScale="90000"/>
          </a:bodyPr>
          <a:lstStyle/>
          <a:p>
            <a:pPr eaLnBrk="1" hangingPunct="1"/>
            <a:r>
              <a:rPr lang="en-US" sz="4000" b="1" dirty="0" smtClean="0"/>
              <a:t>Confidentiality as per the Code of Medical Ethics in Nigeria</a:t>
            </a:r>
          </a:p>
        </p:txBody>
      </p:sp>
      <p:sp>
        <p:nvSpPr>
          <p:cNvPr id="69635" name="Rectangle 3"/>
          <p:cNvSpPr>
            <a:spLocks noGrp="1" noChangeArrowheads="1"/>
          </p:cNvSpPr>
          <p:nvPr>
            <p:ph type="body" idx="1"/>
          </p:nvPr>
        </p:nvSpPr>
        <p:spPr>
          <a:solidFill>
            <a:schemeClr val="accent4">
              <a:lumMod val="75000"/>
            </a:schemeClr>
          </a:solidFill>
        </p:spPr>
        <p:txBody>
          <a:bodyPr/>
          <a:lstStyle/>
          <a:p>
            <a:pPr eaLnBrk="1" hangingPunct="1"/>
            <a:r>
              <a:rPr lang="en-US" dirty="0" smtClean="0"/>
              <a:t>Features as rule 44 under Part D: Improper relationship with colleagues or patients.</a:t>
            </a:r>
          </a:p>
          <a:p>
            <a:pPr eaLnBrk="1" hangingPunct="1"/>
            <a:r>
              <a:rPr lang="en-US" dirty="0" smtClean="0"/>
              <a:t>Salient points:</a:t>
            </a:r>
          </a:p>
          <a:p>
            <a:pPr lvl="1" eaLnBrk="1" hangingPunct="1"/>
            <a:r>
              <a:rPr lang="en-US" dirty="0" smtClean="0"/>
              <a:t>Information about the patient during the course of </a:t>
            </a:r>
            <a:r>
              <a:rPr lang="en-US" u="sng" dirty="0" smtClean="0"/>
              <a:t>patient-doctor relationship</a:t>
            </a:r>
            <a:r>
              <a:rPr lang="en-US" dirty="0" smtClean="0"/>
              <a:t> constitutes a </a:t>
            </a:r>
            <a:r>
              <a:rPr lang="en-US" u="sng" dirty="0" smtClean="0"/>
              <a:t>secret </a:t>
            </a:r>
            <a:r>
              <a:rPr lang="en-US" dirty="0" smtClean="0"/>
              <a:t>and such </a:t>
            </a:r>
            <a:r>
              <a:rPr lang="en-US" u="sng" dirty="0" smtClean="0"/>
              <a:t>must in no way be divulged by him to a third party</a:t>
            </a:r>
            <a:r>
              <a:rPr lang="en-US" dirty="0" smtClean="0"/>
              <a:t> (not very practical in a teaching hospital!)</a:t>
            </a:r>
            <a:endParaRPr lang="en-US" u="sng" dirty="0" smtClean="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34</a:t>
            </a:fld>
            <a:endParaRPr lang="en-GB"/>
          </a:p>
        </p:txBody>
      </p:sp>
    </p:spTree>
    <p:extLst>
      <p:ext uri="{BB962C8B-B14F-4D97-AF65-F5344CB8AC3E}">
        <p14:creationId xmlns:p14="http://schemas.microsoft.com/office/powerpoint/2010/main" val="209115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457200" y="609600"/>
            <a:ext cx="8229600" cy="5516563"/>
          </a:xfrm>
          <a:solidFill>
            <a:schemeClr val="accent4">
              <a:lumMod val="50000"/>
            </a:schemeClr>
          </a:solidFill>
        </p:spPr>
        <p:txBody>
          <a:bodyPr/>
          <a:lstStyle/>
          <a:p>
            <a:pPr lvl="1" eaLnBrk="1" hangingPunct="1">
              <a:lnSpc>
                <a:spcPct val="90000"/>
              </a:lnSpc>
            </a:pPr>
            <a:r>
              <a:rPr lang="en-US" dirty="0" smtClean="0"/>
              <a:t>Medical records to be kept away from any person who is not a member of the profession [contentions: no reference to nurses, medical records staff, social workers, occupational therapists, etc. who may be clinical staff but </a:t>
            </a:r>
            <a:r>
              <a:rPr lang="en-US" i="1" dirty="0" smtClean="0"/>
              <a:t>not members of the profession</a:t>
            </a:r>
            <a:r>
              <a:rPr lang="en-US" dirty="0" smtClean="0"/>
              <a:t>]</a:t>
            </a:r>
          </a:p>
          <a:p>
            <a:pPr lvl="1" eaLnBrk="1" hangingPunct="1">
              <a:lnSpc>
                <a:spcPct val="90000"/>
              </a:lnSpc>
            </a:pPr>
            <a:r>
              <a:rPr lang="en-US" dirty="0" smtClean="0"/>
              <a:t>The ethic covers </a:t>
            </a:r>
            <a:r>
              <a:rPr lang="en-US" b="1" dirty="0" smtClean="0"/>
              <a:t>criminal abortion</a:t>
            </a:r>
            <a:r>
              <a:rPr lang="en-US" dirty="0" smtClean="0"/>
              <a:t>, venereal disease, </a:t>
            </a:r>
            <a:r>
              <a:rPr lang="en-US" b="1" dirty="0" smtClean="0"/>
              <a:t>attempted suicide</a:t>
            </a:r>
            <a:r>
              <a:rPr lang="en-US" dirty="0" smtClean="0"/>
              <a:t>, concealed birth, and drug dependence.</a:t>
            </a:r>
          </a:p>
          <a:p>
            <a:pPr lvl="1" eaLnBrk="1" hangingPunct="1">
              <a:lnSpc>
                <a:spcPct val="90000"/>
              </a:lnSpc>
            </a:pPr>
            <a:r>
              <a:rPr lang="en-US" dirty="0" smtClean="0"/>
              <a:t>Reasons for disclosure of information (not necessarily breach!): education, research monitoring, public health surveillance, clinical audit, administration and planning.</a:t>
            </a:r>
          </a:p>
          <a:p>
            <a:pPr lvl="1" eaLnBrk="1" hangingPunct="1">
              <a:lnSpc>
                <a:spcPct val="90000"/>
              </a:lnSpc>
            </a:pPr>
            <a:endParaRPr lang="en-US" dirty="0" smtClean="0"/>
          </a:p>
        </p:txBody>
      </p:sp>
      <p:sp>
        <p:nvSpPr>
          <p:cNvPr id="3" name="Rectangle 2"/>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86408DED-8AFF-466A-8182-57235082E714}" type="slidenum">
              <a:rPr lang="en-GB" smtClean="0"/>
              <a:pPr/>
              <a:t>35</a:t>
            </a:fld>
            <a:endParaRPr lang="en-GB"/>
          </a:p>
        </p:txBody>
      </p:sp>
    </p:spTree>
    <p:extLst>
      <p:ext uri="{BB962C8B-B14F-4D97-AF65-F5344CB8AC3E}">
        <p14:creationId xmlns:p14="http://schemas.microsoft.com/office/powerpoint/2010/main" val="35902531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solidFill>
            <a:schemeClr val="accent2">
              <a:lumMod val="75000"/>
            </a:schemeClr>
          </a:solidFill>
        </p:spPr>
        <p:txBody>
          <a:bodyPr>
            <a:normAutofit fontScale="90000"/>
          </a:bodyPr>
          <a:lstStyle/>
          <a:p>
            <a:pPr eaLnBrk="1" hangingPunct="1"/>
            <a:r>
              <a:rPr lang="en-US" sz="4000" b="1" dirty="0" smtClean="0"/>
              <a:t>Steps to take before disclosure of Confidential information</a:t>
            </a:r>
          </a:p>
        </p:txBody>
      </p:sp>
      <p:sp>
        <p:nvSpPr>
          <p:cNvPr id="71683" name="Rectangle 3"/>
          <p:cNvSpPr>
            <a:spLocks noGrp="1" noChangeArrowheads="1"/>
          </p:cNvSpPr>
          <p:nvPr>
            <p:ph type="body" idx="1"/>
          </p:nvPr>
        </p:nvSpPr>
        <p:spPr>
          <a:xfrm>
            <a:off x="457200" y="1752600"/>
            <a:ext cx="8229600" cy="4525963"/>
          </a:xfrm>
          <a:solidFill>
            <a:schemeClr val="accent4">
              <a:lumMod val="50000"/>
            </a:schemeClr>
          </a:solidFill>
        </p:spPr>
        <p:txBody>
          <a:bodyPr/>
          <a:lstStyle/>
          <a:p>
            <a:pPr eaLnBrk="1" hangingPunct="1">
              <a:lnSpc>
                <a:spcPct val="90000"/>
              </a:lnSpc>
            </a:pPr>
            <a:r>
              <a:rPr lang="en-US" dirty="0" smtClean="0"/>
              <a:t>Seek patient’s consent: </a:t>
            </a:r>
            <a:r>
              <a:rPr lang="en-US" b="1" i="1" dirty="0" smtClean="0"/>
              <a:t>whenever possible</a:t>
            </a:r>
            <a:r>
              <a:rPr lang="en-US" dirty="0" smtClean="0"/>
              <a:t>, </a:t>
            </a:r>
            <a:r>
              <a:rPr lang="en-US" b="1" i="1" dirty="0" smtClean="0"/>
              <a:t>whether or not you judge</a:t>
            </a:r>
            <a:r>
              <a:rPr lang="en-US" dirty="0" smtClean="0"/>
              <a:t> that the patient can be identified from the disclosure. </a:t>
            </a:r>
            <a:r>
              <a:rPr lang="en-US" i="1" dirty="0" smtClean="0"/>
              <a:t>“</a:t>
            </a:r>
            <a:r>
              <a:rPr lang="en-US" i="1" dirty="0" err="1" smtClean="0"/>
              <a:t>Volenti</a:t>
            </a:r>
            <a:r>
              <a:rPr lang="en-US" i="1" dirty="0" smtClean="0"/>
              <a:t> non fit </a:t>
            </a:r>
            <a:r>
              <a:rPr lang="en-US" i="1" dirty="0" err="1" smtClean="0"/>
              <a:t>injuria</a:t>
            </a:r>
            <a:r>
              <a:rPr lang="en-US" i="1" dirty="0" smtClean="0"/>
              <a:t>”</a:t>
            </a:r>
          </a:p>
          <a:p>
            <a:pPr eaLnBrk="1" hangingPunct="1">
              <a:lnSpc>
                <a:spcPct val="90000"/>
              </a:lnSpc>
            </a:pPr>
            <a:r>
              <a:rPr lang="en-US" dirty="0" smtClean="0"/>
              <a:t>Maintain data anonymity: “cryptic utilization” of clinical material for teaching or publication in </a:t>
            </a:r>
            <a:r>
              <a:rPr lang="en-US" b="1" i="1" dirty="0" smtClean="0"/>
              <a:t>professional journals</a:t>
            </a:r>
            <a:r>
              <a:rPr lang="en-US" dirty="0" smtClean="0"/>
              <a:t>;</a:t>
            </a:r>
          </a:p>
          <a:p>
            <a:pPr eaLnBrk="1" hangingPunct="1">
              <a:lnSpc>
                <a:spcPct val="90000"/>
              </a:lnSpc>
            </a:pPr>
            <a:r>
              <a:rPr lang="en-US" dirty="0" smtClean="0"/>
              <a:t>Keep disclosures to the </a:t>
            </a:r>
            <a:r>
              <a:rPr lang="en-US" b="1" i="1" u="sng" dirty="0" smtClean="0"/>
              <a:t>minimum necessary</a:t>
            </a:r>
            <a:r>
              <a:rPr lang="en-US" dirty="0" smtClean="0"/>
              <a:t>: “need to know basis”</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36</a:t>
            </a:fld>
            <a:endParaRPr lang="en-GB"/>
          </a:p>
        </p:txBody>
      </p:sp>
    </p:spTree>
    <p:extLst>
      <p:ext uri="{BB962C8B-B14F-4D97-AF65-F5344CB8AC3E}">
        <p14:creationId xmlns:p14="http://schemas.microsoft.com/office/powerpoint/2010/main" val="2166374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solidFill>
            <a:schemeClr val="accent2">
              <a:lumMod val="75000"/>
            </a:schemeClr>
          </a:solidFill>
        </p:spPr>
        <p:txBody>
          <a:bodyPr>
            <a:normAutofit fontScale="90000"/>
          </a:bodyPr>
          <a:lstStyle/>
          <a:p>
            <a:pPr eaLnBrk="1" hangingPunct="1"/>
            <a:r>
              <a:rPr lang="en-US" sz="4000" b="1" dirty="0" smtClean="0"/>
              <a:t>Limits to Confidentiality: the “proper” breach</a:t>
            </a:r>
          </a:p>
        </p:txBody>
      </p:sp>
      <p:sp>
        <p:nvSpPr>
          <p:cNvPr id="73731" name="Rectangle 3"/>
          <p:cNvSpPr>
            <a:spLocks noGrp="1" noChangeArrowheads="1"/>
          </p:cNvSpPr>
          <p:nvPr>
            <p:ph type="body" idx="1"/>
          </p:nvPr>
        </p:nvSpPr>
        <p:spPr>
          <a:solidFill>
            <a:schemeClr val="accent4">
              <a:lumMod val="50000"/>
            </a:schemeClr>
          </a:solidFill>
        </p:spPr>
        <p:txBody>
          <a:bodyPr/>
          <a:lstStyle/>
          <a:p>
            <a:pPr eaLnBrk="1" hangingPunct="1">
              <a:lnSpc>
                <a:spcPct val="90000"/>
              </a:lnSpc>
            </a:pPr>
            <a:r>
              <a:rPr lang="en-US" dirty="0" smtClean="0"/>
              <a:t>Disease notification: no consent of patient needed</a:t>
            </a:r>
          </a:p>
          <a:p>
            <a:pPr eaLnBrk="1" hangingPunct="1">
              <a:lnSpc>
                <a:spcPct val="90000"/>
              </a:lnSpc>
            </a:pPr>
            <a:r>
              <a:rPr lang="en-US" dirty="0" smtClean="0"/>
              <a:t>Clear advice to patients on the breach which will attend medical exams for employment, insurance, security or determination of legal competence</a:t>
            </a:r>
          </a:p>
          <a:p>
            <a:pPr eaLnBrk="1" hangingPunct="1">
              <a:lnSpc>
                <a:spcPct val="90000"/>
              </a:lnSpc>
            </a:pPr>
            <a:r>
              <a:rPr lang="en-US" dirty="0" smtClean="0"/>
              <a:t>“discretionary” breach of confidentiality to protect the patient or the community from </a:t>
            </a:r>
            <a:r>
              <a:rPr lang="en-US" b="1" i="1" dirty="0" smtClean="0"/>
              <a:t>imminent</a:t>
            </a:r>
            <a:r>
              <a:rPr lang="en-US" dirty="0" smtClean="0"/>
              <a:t> danger</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37</a:t>
            </a:fld>
            <a:endParaRPr lang="en-GB"/>
          </a:p>
        </p:txBody>
      </p:sp>
    </p:spTree>
    <p:extLst>
      <p:ext uri="{BB962C8B-B14F-4D97-AF65-F5344CB8AC3E}">
        <p14:creationId xmlns:p14="http://schemas.microsoft.com/office/powerpoint/2010/main" val="2631458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solidFill>
            <a:schemeClr val="accent2">
              <a:lumMod val="75000"/>
            </a:schemeClr>
          </a:solidFill>
        </p:spPr>
        <p:txBody>
          <a:bodyPr>
            <a:normAutofit fontScale="90000"/>
          </a:bodyPr>
          <a:lstStyle/>
          <a:p>
            <a:pPr eaLnBrk="1" hangingPunct="1"/>
            <a:r>
              <a:rPr lang="en-US" sz="4000" b="1" dirty="0" smtClean="0"/>
              <a:t>Limits to Confidentiality: the “proper” breach 2</a:t>
            </a:r>
          </a:p>
        </p:txBody>
      </p:sp>
      <p:sp>
        <p:nvSpPr>
          <p:cNvPr id="74755" name="Rectangle 3"/>
          <p:cNvSpPr>
            <a:spLocks noGrp="1" noChangeArrowheads="1"/>
          </p:cNvSpPr>
          <p:nvPr>
            <p:ph type="body" idx="1"/>
          </p:nvPr>
        </p:nvSpPr>
        <p:spPr>
          <a:xfrm>
            <a:off x="457200" y="1600200"/>
            <a:ext cx="8229600" cy="4800600"/>
          </a:xfrm>
          <a:solidFill>
            <a:schemeClr val="accent4">
              <a:lumMod val="50000"/>
            </a:schemeClr>
          </a:solidFill>
        </p:spPr>
        <p:txBody>
          <a:bodyPr/>
          <a:lstStyle/>
          <a:p>
            <a:pPr eaLnBrk="1" hangingPunct="1">
              <a:lnSpc>
                <a:spcPct val="90000"/>
              </a:lnSpc>
            </a:pPr>
            <a:r>
              <a:rPr lang="en-US" sz="2800" dirty="0" smtClean="0"/>
              <a:t>Disclosure of information on legal “minor” to parents or guardians: take note of “</a:t>
            </a:r>
            <a:r>
              <a:rPr lang="en-US" sz="2800" dirty="0" err="1" smtClean="0"/>
              <a:t>Gillick</a:t>
            </a:r>
            <a:r>
              <a:rPr lang="en-US" sz="2800" dirty="0" smtClean="0"/>
              <a:t>” competence which is recognized by council in relation to consent (MDCN, 2004; </a:t>
            </a:r>
            <a:r>
              <a:rPr lang="en-US" sz="2000" i="1" dirty="0" err="1" smtClean="0"/>
              <a:t>Gillick</a:t>
            </a:r>
            <a:r>
              <a:rPr lang="en-US" sz="2000" i="1" dirty="0" smtClean="0"/>
              <a:t> v West Norfolk and </a:t>
            </a:r>
            <a:r>
              <a:rPr lang="en-US" sz="2000" i="1" dirty="0" err="1" smtClean="0"/>
              <a:t>Wisbech</a:t>
            </a:r>
            <a:r>
              <a:rPr lang="en-US" sz="2000" i="1" dirty="0" smtClean="0"/>
              <a:t> Area Health Authority and another [1986] 1 AC 112</a:t>
            </a:r>
            <a:r>
              <a:rPr lang="en-US" sz="2800" i="1" dirty="0" smtClean="0"/>
              <a:t>).</a:t>
            </a:r>
          </a:p>
          <a:p>
            <a:pPr eaLnBrk="1" hangingPunct="1">
              <a:lnSpc>
                <a:spcPct val="90000"/>
              </a:lnSpc>
            </a:pPr>
            <a:r>
              <a:rPr lang="en-US" sz="2800" dirty="0" smtClean="0"/>
              <a:t>Disclosure during court proceedings (strictly under protest – “testimonial privilege): </a:t>
            </a:r>
            <a:r>
              <a:rPr lang="en-US" sz="2800" i="1" dirty="0" smtClean="0"/>
              <a:t>subpoena </a:t>
            </a:r>
            <a:r>
              <a:rPr lang="en-US" sz="2800" i="1" dirty="0" err="1" smtClean="0"/>
              <a:t>duces</a:t>
            </a:r>
            <a:r>
              <a:rPr lang="en-US" sz="2800" i="1" dirty="0" smtClean="0"/>
              <a:t> </a:t>
            </a:r>
            <a:r>
              <a:rPr lang="en-US" sz="2800" i="1" dirty="0" err="1" smtClean="0"/>
              <a:t>tecum</a:t>
            </a:r>
            <a:r>
              <a:rPr lang="en-US" sz="2800" i="1" dirty="0" smtClean="0"/>
              <a:t> and subpoena ad </a:t>
            </a:r>
            <a:r>
              <a:rPr lang="en-US" sz="2800" i="1" dirty="0" err="1" smtClean="0"/>
              <a:t>testificandum</a:t>
            </a:r>
            <a:endParaRPr lang="en-US" sz="2800" i="1" dirty="0" smtClean="0"/>
          </a:p>
          <a:p>
            <a:pPr eaLnBrk="1" hangingPunct="1">
              <a:lnSpc>
                <a:spcPct val="90000"/>
              </a:lnSpc>
            </a:pPr>
            <a:r>
              <a:rPr lang="en-US" sz="2800" dirty="0" smtClean="0"/>
              <a:t>When the patient sues/accuses the doctor in his professional capacity</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38</a:t>
            </a:fld>
            <a:endParaRPr lang="en-GB"/>
          </a:p>
        </p:txBody>
      </p:sp>
    </p:spTree>
    <p:extLst>
      <p:ext uri="{BB962C8B-B14F-4D97-AF65-F5344CB8AC3E}">
        <p14:creationId xmlns:p14="http://schemas.microsoft.com/office/powerpoint/2010/main" val="6572389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pPr eaLnBrk="1" hangingPunct="1"/>
            <a:r>
              <a:rPr lang="en-US" sz="4000" b="1" smtClean="0"/>
              <a:t>Practical Dilemmas w.r.t Confidentiality</a:t>
            </a:r>
          </a:p>
        </p:txBody>
      </p:sp>
      <p:sp>
        <p:nvSpPr>
          <p:cNvPr id="76803" name="Rectangle 3"/>
          <p:cNvSpPr>
            <a:spLocks noGrp="1" noChangeArrowheads="1"/>
          </p:cNvSpPr>
          <p:nvPr>
            <p:ph type="body" idx="1"/>
          </p:nvPr>
        </p:nvSpPr>
        <p:spPr/>
        <p:txBody>
          <a:bodyPr/>
          <a:lstStyle/>
          <a:p>
            <a:pPr eaLnBrk="1" hangingPunct="1">
              <a:lnSpc>
                <a:spcPct val="90000"/>
              </a:lnSpc>
            </a:pPr>
            <a:r>
              <a:rPr lang="en-US" sz="2800" dirty="0" smtClean="0"/>
              <a:t>Consent to publish</a:t>
            </a:r>
          </a:p>
          <a:p>
            <a:pPr eaLnBrk="1" hangingPunct="1">
              <a:lnSpc>
                <a:spcPct val="90000"/>
              </a:lnSpc>
            </a:pPr>
            <a:r>
              <a:rPr lang="en-US" sz="2800" dirty="0" smtClean="0"/>
              <a:t>Patient’s best interests</a:t>
            </a:r>
          </a:p>
          <a:p>
            <a:pPr eaLnBrk="1" hangingPunct="1">
              <a:lnSpc>
                <a:spcPct val="90000"/>
              </a:lnSpc>
            </a:pPr>
            <a:r>
              <a:rPr lang="en-US" sz="2800" dirty="0" smtClean="0"/>
              <a:t>The doctor balancing “private interest” with “public good”</a:t>
            </a:r>
          </a:p>
          <a:p>
            <a:pPr eaLnBrk="1" hangingPunct="1">
              <a:lnSpc>
                <a:spcPct val="90000"/>
              </a:lnSpc>
            </a:pPr>
            <a:r>
              <a:rPr lang="en-US" sz="2800" dirty="0" smtClean="0"/>
              <a:t>Confidentiality in HIV infection: stigma, sexual connotation of the disease, association with drug addiction; not yet a </a:t>
            </a:r>
            <a:r>
              <a:rPr lang="en-US" sz="2800" dirty="0" err="1" smtClean="0"/>
              <a:t>notifiable</a:t>
            </a:r>
            <a:r>
              <a:rPr lang="en-US" sz="2800" dirty="0" smtClean="0"/>
              <a:t> disease</a:t>
            </a:r>
          </a:p>
          <a:p>
            <a:pPr eaLnBrk="1" hangingPunct="1">
              <a:lnSpc>
                <a:spcPct val="90000"/>
              </a:lnSpc>
            </a:pPr>
            <a:r>
              <a:rPr lang="en-US" sz="2800" dirty="0" smtClean="0"/>
              <a:t>Confidentiality within the family</a:t>
            </a:r>
          </a:p>
          <a:p>
            <a:pPr eaLnBrk="1" hangingPunct="1">
              <a:lnSpc>
                <a:spcPct val="90000"/>
              </a:lnSpc>
            </a:pPr>
            <a:r>
              <a:rPr lang="en-US" sz="2800" dirty="0" smtClean="0"/>
              <a:t>Confidentiality and death – details on death certificate?</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39</a:t>
            </a:fld>
            <a:endParaRPr lang="en-GB"/>
          </a:p>
        </p:txBody>
      </p:sp>
    </p:spTree>
    <p:extLst>
      <p:ext uri="{BB962C8B-B14F-4D97-AF65-F5344CB8AC3E}">
        <p14:creationId xmlns:p14="http://schemas.microsoft.com/office/powerpoint/2010/main" val="3098719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a:t>The National Health </a:t>
            </a:r>
            <a:r>
              <a:rPr lang="en-US" b="1" dirty="0" smtClean="0"/>
              <a:t>Act 2</a:t>
            </a:r>
            <a:endParaRPr lang="en-US" dirty="0"/>
          </a:p>
        </p:txBody>
      </p:sp>
      <p:sp>
        <p:nvSpPr>
          <p:cNvPr id="3" name="Content Placeholder 2"/>
          <p:cNvSpPr>
            <a:spLocks noGrp="1"/>
          </p:cNvSpPr>
          <p:nvPr>
            <p:ph sz="quarter" idx="1"/>
          </p:nvPr>
        </p:nvSpPr>
        <p:spPr>
          <a:solidFill>
            <a:schemeClr val="accent4">
              <a:lumMod val="50000"/>
            </a:schemeClr>
          </a:solidFill>
        </p:spPr>
        <p:txBody>
          <a:bodyPr>
            <a:normAutofit lnSpcReduction="10000"/>
          </a:bodyPr>
          <a:lstStyle/>
          <a:p>
            <a:r>
              <a:rPr lang="en-US" dirty="0" smtClean="0"/>
              <a:t>Arrangement:</a:t>
            </a:r>
          </a:p>
          <a:p>
            <a:pPr lvl="1"/>
            <a:r>
              <a:rPr lang="en-US" dirty="0" smtClean="0"/>
              <a:t>Part I: Responsibility for health and Eligibility for health Services and establishment of National Health System (Nigerian NHS!)</a:t>
            </a:r>
          </a:p>
          <a:p>
            <a:pPr lvl="1"/>
            <a:r>
              <a:rPr lang="en-US" dirty="0" smtClean="0"/>
              <a:t>Part II: Health Establishments and Technologies</a:t>
            </a:r>
          </a:p>
          <a:p>
            <a:pPr lvl="1"/>
            <a:r>
              <a:rPr lang="en-US" dirty="0" smtClean="0"/>
              <a:t>Part III: Rights and Obligations of Users and Healthcare Personnel</a:t>
            </a:r>
          </a:p>
          <a:p>
            <a:pPr lvl="1"/>
            <a:r>
              <a:rPr lang="en-US" dirty="0" smtClean="0"/>
              <a:t>Part IV: National Health Research and Information System</a:t>
            </a:r>
          </a:p>
          <a:p>
            <a:pPr lvl="1"/>
            <a:r>
              <a:rPr lang="en-US" dirty="0" smtClean="0"/>
              <a:t>Part V: Human Resources for Health</a:t>
            </a:r>
            <a:endParaRPr lang="en-US" dirty="0"/>
          </a:p>
        </p:txBody>
      </p:sp>
      <p:sp>
        <p:nvSpPr>
          <p:cNvPr id="4" name="Slide Number Placeholder 3"/>
          <p:cNvSpPr>
            <a:spLocks noGrp="1"/>
          </p:cNvSpPr>
          <p:nvPr>
            <p:ph type="sldNum" sz="quarter" idx="12"/>
          </p:nvPr>
        </p:nvSpPr>
        <p:spPr/>
        <p:txBody>
          <a:bodyPr>
            <a:normAutofit/>
          </a:bodyPr>
          <a:lstStyle/>
          <a:p>
            <a:fld id="{1BFEE58C-FD0C-42DF-B456-61220961E487}" type="slidenum">
              <a:rPr lang="en-US" smtClean="0"/>
              <a:t>4</a:t>
            </a:fld>
            <a:endParaRPr lang="en-US"/>
          </a:p>
        </p:txBody>
      </p:sp>
    </p:spTree>
    <p:extLst>
      <p:ext uri="{BB962C8B-B14F-4D97-AF65-F5344CB8AC3E}">
        <p14:creationId xmlns:p14="http://schemas.microsoft.com/office/powerpoint/2010/main" val="29180820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smtClean="0"/>
              <a:t>Relevant Case 1</a:t>
            </a:r>
          </a:p>
        </p:txBody>
      </p:sp>
      <p:sp>
        <p:nvSpPr>
          <p:cNvPr id="78851" name="Rectangle 3"/>
          <p:cNvSpPr>
            <a:spLocks noGrp="1" noChangeArrowheads="1"/>
          </p:cNvSpPr>
          <p:nvPr>
            <p:ph type="body" idx="1"/>
          </p:nvPr>
        </p:nvSpPr>
        <p:spPr/>
        <p:txBody>
          <a:bodyPr/>
          <a:lstStyle/>
          <a:p>
            <a:pPr eaLnBrk="1" hangingPunct="1"/>
            <a:r>
              <a:rPr lang="en-US" b="1" i="1" smtClean="0"/>
              <a:t>W v Egdell [1990] 1 All ER 835:</a:t>
            </a:r>
          </a:p>
          <a:p>
            <a:pPr lvl="1" eaLnBrk="1" hangingPunct="1"/>
            <a:r>
              <a:rPr lang="en-US" smtClean="0"/>
              <a:t>A patient in a secure hospital sought a review of his case in order to obtain transfer to another a regional hospital.</a:t>
            </a:r>
          </a:p>
          <a:p>
            <a:pPr lvl="1" eaLnBrk="1" hangingPunct="1"/>
            <a:r>
              <a:rPr lang="en-US" smtClean="0"/>
              <a:t>His lawyers obtained a report from an independent psychiatrist – report unfavourable and was not tendered; application was aborted. Pt however due for routine review of detention order. </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40</a:t>
            </a:fld>
            <a:endParaRPr lang="en-GB"/>
          </a:p>
        </p:txBody>
      </p:sp>
    </p:spTree>
    <p:extLst>
      <p:ext uri="{BB962C8B-B14F-4D97-AF65-F5344CB8AC3E}">
        <p14:creationId xmlns:p14="http://schemas.microsoft.com/office/powerpoint/2010/main" val="2109903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smtClean="0"/>
              <a:t>Relevant Case 1 cont’d</a:t>
            </a:r>
          </a:p>
        </p:txBody>
      </p:sp>
      <p:sp>
        <p:nvSpPr>
          <p:cNvPr id="79875" name="Rectangle 3"/>
          <p:cNvSpPr>
            <a:spLocks noGrp="1" noChangeArrowheads="1"/>
          </p:cNvSpPr>
          <p:nvPr>
            <p:ph type="body" idx="1"/>
          </p:nvPr>
        </p:nvSpPr>
        <p:spPr/>
        <p:txBody>
          <a:bodyPr/>
          <a:lstStyle/>
          <a:p>
            <a:pPr lvl="1" eaLnBrk="1" hangingPunct="1"/>
            <a:r>
              <a:rPr lang="en-US" smtClean="0"/>
              <a:t>Doctor sent separate report to the Medical director of the hospital and the home office.</a:t>
            </a:r>
          </a:p>
          <a:p>
            <a:pPr lvl="1" eaLnBrk="1" hangingPunct="1"/>
            <a:r>
              <a:rPr lang="en-US" smtClean="0"/>
              <a:t>Sued for breach of confidentiality</a:t>
            </a:r>
          </a:p>
          <a:p>
            <a:pPr lvl="1" eaLnBrk="1" hangingPunct="1"/>
            <a:r>
              <a:rPr lang="en-US" smtClean="0"/>
              <a:t>Trial judge and Appeal court found for the defendant: disclosure was in public interest – patient had committed multiple homicides in the past.</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41</a:t>
            </a:fld>
            <a:endParaRPr lang="en-GB"/>
          </a:p>
        </p:txBody>
      </p:sp>
    </p:spTree>
    <p:extLst>
      <p:ext uri="{BB962C8B-B14F-4D97-AF65-F5344CB8AC3E}">
        <p14:creationId xmlns:p14="http://schemas.microsoft.com/office/powerpoint/2010/main" val="2090089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b="1" smtClean="0"/>
              <a:t>Relevant Case 2</a:t>
            </a:r>
          </a:p>
        </p:txBody>
      </p:sp>
      <p:sp>
        <p:nvSpPr>
          <p:cNvPr id="80899" name="Rectangle 3"/>
          <p:cNvSpPr>
            <a:spLocks noGrp="1" noChangeArrowheads="1"/>
          </p:cNvSpPr>
          <p:nvPr>
            <p:ph type="body" idx="1"/>
          </p:nvPr>
        </p:nvSpPr>
        <p:spPr>
          <a:xfrm>
            <a:off x="457200" y="1340768"/>
            <a:ext cx="8229600" cy="4525963"/>
          </a:xfrm>
        </p:spPr>
        <p:txBody>
          <a:bodyPr/>
          <a:lstStyle/>
          <a:p>
            <a:pPr eaLnBrk="1" hangingPunct="1"/>
            <a:r>
              <a:rPr lang="en-US" sz="2800" b="1" i="1" dirty="0" smtClean="0"/>
              <a:t>Case Note 210870 [2010] NZ </a:t>
            </a:r>
            <a:r>
              <a:rPr lang="en-US" sz="2800" b="1" i="1" dirty="0" err="1" smtClean="0"/>
              <a:t>Priv</a:t>
            </a:r>
            <a:r>
              <a:rPr lang="en-US" sz="2800" b="1" i="1" dirty="0" smtClean="0"/>
              <a:t> </a:t>
            </a:r>
            <a:r>
              <a:rPr lang="en-US" sz="2800" b="1" i="1" dirty="0" err="1" smtClean="0"/>
              <a:t>Cmr</a:t>
            </a:r>
            <a:r>
              <a:rPr lang="en-US" sz="2800" b="1" i="1" dirty="0" smtClean="0"/>
              <a:t> 24</a:t>
            </a:r>
            <a:r>
              <a:rPr lang="en-US" sz="2800" dirty="0" smtClean="0"/>
              <a:t>:</a:t>
            </a:r>
          </a:p>
          <a:p>
            <a:pPr lvl="1" eaLnBrk="1" hangingPunct="1"/>
            <a:r>
              <a:rPr lang="en-US" sz="2400" dirty="0" smtClean="0"/>
              <a:t>A medical centre disclosed health information to a patient’s former partner.</a:t>
            </a:r>
          </a:p>
          <a:p>
            <a:pPr lvl="1" eaLnBrk="1" hangingPunct="1"/>
            <a:r>
              <a:rPr lang="en-US" sz="2400" dirty="0" smtClean="0"/>
              <a:t>Both partners (X &amp; Y) were both patients of the facility who were involved in court proceedings after the breakdown of their relationship. </a:t>
            </a:r>
          </a:p>
          <a:p>
            <a:pPr lvl="1" eaLnBrk="1" hangingPunct="1"/>
            <a:r>
              <a:rPr lang="en-US" sz="2400" dirty="0" smtClean="0"/>
              <a:t>X visited centre with her new partner and asked for the family file. Centre mistakenly thought her new partner was Y and disclosed sensitive information about Y’s anxiety disorder.</a:t>
            </a:r>
          </a:p>
          <a:p>
            <a:pPr lvl="1" eaLnBrk="1" hangingPunct="1"/>
            <a:r>
              <a:rPr lang="en-US" sz="2400" dirty="0" smtClean="0"/>
              <a:t>X used this information against him in the family court</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42</a:t>
            </a:fld>
            <a:endParaRPr lang="en-GB"/>
          </a:p>
        </p:txBody>
      </p:sp>
    </p:spTree>
    <p:extLst>
      <p:ext uri="{BB962C8B-B14F-4D97-AF65-F5344CB8AC3E}">
        <p14:creationId xmlns:p14="http://schemas.microsoft.com/office/powerpoint/2010/main" val="2532764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b="1" smtClean="0"/>
              <a:t>Relevant Case 2 cont’d</a:t>
            </a:r>
          </a:p>
        </p:txBody>
      </p:sp>
      <p:sp>
        <p:nvSpPr>
          <p:cNvPr id="81923" name="Rectangle 3"/>
          <p:cNvSpPr>
            <a:spLocks noGrp="1" noChangeArrowheads="1"/>
          </p:cNvSpPr>
          <p:nvPr>
            <p:ph type="body" idx="1"/>
          </p:nvPr>
        </p:nvSpPr>
        <p:spPr/>
        <p:txBody>
          <a:bodyPr/>
          <a:lstStyle/>
          <a:p>
            <a:pPr lvl="1" eaLnBrk="1" hangingPunct="1"/>
            <a:r>
              <a:rPr lang="en-US" smtClean="0"/>
              <a:t>Medical centre was investigated by the Privacy Commissioner and they were liable.</a:t>
            </a:r>
          </a:p>
          <a:p>
            <a:pPr lvl="1" eaLnBrk="1" hangingPunct="1"/>
            <a:r>
              <a:rPr lang="en-US" smtClean="0"/>
              <a:t>Remedies: centre apologised, agreed to pay compensation and to provide Y and his children with free medical services for a set time.</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43</a:t>
            </a:fld>
            <a:endParaRPr lang="en-GB"/>
          </a:p>
        </p:txBody>
      </p:sp>
    </p:spTree>
    <p:extLst>
      <p:ext uri="{BB962C8B-B14F-4D97-AF65-F5344CB8AC3E}">
        <p14:creationId xmlns:p14="http://schemas.microsoft.com/office/powerpoint/2010/main" val="21436061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b="1" smtClean="0"/>
              <a:t>Relevant Case 3</a:t>
            </a:r>
          </a:p>
        </p:txBody>
      </p:sp>
      <p:sp>
        <p:nvSpPr>
          <p:cNvPr id="82947" name="Rectangle 3"/>
          <p:cNvSpPr>
            <a:spLocks noGrp="1" noChangeArrowheads="1"/>
          </p:cNvSpPr>
          <p:nvPr>
            <p:ph type="body" idx="1"/>
          </p:nvPr>
        </p:nvSpPr>
        <p:spPr/>
        <p:txBody>
          <a:bodyPr/>
          <a:lstStyle/>
          <a:p>
            <a:pPr eaLnBrk="1" hangingPunct="1"/>
            <a:r>
              <a:rPr lang="en-US" b="1" i="1" smtClean="0"/>
              <a:t>Director of Human Rights Proceedings v Henderson [2011] NZHRRT 1</a:t>
            </a:r>
          </a:p>
          <a:p>
            <a:pPr lvl="1" eaLnBrk="1" hangingPunct="1"/>
            <a:r>
              <a:rPr lang="en-US" smtClean="0"/>
              <a:t>General practitioner disclosed information about a patient who was on a methadone programme (drug abuse treatment) to a senior nurse at patient’s place of work.</a:t>
            </a:r>
          </a:p>
          <a:p>
            <a:pPr lvl="1" eaLnBrk="1" hangingPunct="1"/>
            <a:r>
              <a:rPr lang="en-US" smtClean="0"/>
              <a:t>He believed pt had displayed drug-seeking behaviour, had previous convictions for drug offences and was mistrusted by police.</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44</a:t>
            </a:fld>
            <a:endParaRPr lang="en-GB"/>
          </a:p>
        </p:txBody>
      </p:sp>
    </p:spTree>
    <p:extLst>
      <p:ext uri="{BB962C8B-B14F-4D97-AF65-F5344CB8AC3E}">
        <p14:creationId xmlns:p14="http://schemas.microsoft.com/office/powerpoint/2010/main" val="31237852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b="1" smtClean="0"/>
              <a:t>Relevant Case 3</a:t>
            </a:r>
          </a:p>
        </p:txBody>
      </p:sp>
      <p:sp>
        <p:nvSpPr>
          <p:cNvPr id="83971" name="Rectangle 3"/>
          <p:cNvSpPr>
            <a:spLocks noGrp="1" noChangeArrowheads="1"/>
          </p:cNvSpPr>
          <p:nvPr>
            <p:ph type="body" idx="1"/>
          </p:nvPr>
        </p:nvSpPr>
        <p:spPr/>
        <p:txBody>
          <a:bodyPr/>
          <a:lstStyle/>
          <a:p>
            <a:pPr lvl="1" eaLnBrk="1" hangingPunct="1"/>
            <a:r>
              <a:rPr lang="en-US" smtClean="0"/>
              <a:t>Tribunal found that with the information available to the doctor at the material time, he did have reasonable grounds to regard a threat that was imminent and that disclosure to someone responsible would respond to and mitigate the threat.</a:t>
            </a:r>
          </a:p>
          <a:p>
            <a:pPr lvl="1" eaLnBrk="1" hangingPunct="1"/>
            <a:r>
              <a:rPr lang="en-US" smtClean="0"/>
              <a:t>Tribunal found his disclosure justified and he was not liable for breach of the Health Information Privacy Code.</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45</a:t>
            </a:fld>
            <a:endParaRPr lang="en-GB"/>
          </a:p>
        </p:txBody>
      </p:sp>
    </p:spTree>
    <p:extLst>
      <p:ext uri="{BB962C8B-B14F-4D97-AF65-F5344CB8AC3E}">
        <p14:creationId xmlns:p14="http://schemas.microsoft.com/office/powerpoint/2010/main" val="18309507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z="4000" b="1" smtClean="0"/>
              <a:t>Tarasoff 1: A confidentiality dilemma</a:t>
            </a:r>
          </a:p>
        </p:txBody>
      </p:sp>
      <p:sp>
        <p:nvSpPr>
          <p:cNvPr id="84995" name="Rectangle 3"/>
          <p:cNvSpPr>
            <a:spLocks noGrp="1" noChangeArrowheads="1"/>
          </p:cNvSpPr>
          <p:nvPr>
            <p:ph type="body" idx="1"/>
          </p:nvPr>
        </p:nvSpPr>
        <p:spPr>
          <a:xfrm>
            <a:off x="457200" y="1340768"/>
            <a:ext cx="8229600" cy="5105400"/>
          </a:xfrm>
        </p:spPr>
        <p:txBody>
          <a:bodyPr/>
          <a:lstStyle/>
          <a:p>
            <a:pPr eaLnBrk="1" hangingPunct="1">
              <a:lnSpc>
                <a:spcPct val="90000"/>
              </a:lnSpc>
            </a:pPr>
            <a:r>
              <a:rPr lang="en-US" b="1" i="1" dirty="0" err="1" smtClean="0"/>
              <a:t>Tarasoff</a:t>
            </a:r>
            <a:r>
              <a:rPr lang="en-US" b="1" i="1" dirty="0" smtClean="0"/>
              <a:t> v Regents of University of California, 551 P 2d 334 (Cal, 1976)</a:t>
            </a:r>
          </a:p>
          <a:p>
            <a:pPr lvl="1" eaLnBrk="1" hangingPunct="1">
              <a:lnSpc>
                <a:spcPct val="90000"/>
              </a:lnSpc>
            </a:pPr>
            <a:r>
              <a:rPr lang="en-US" dirty="0" err="1" smtClean="0"/>
              <a:t>Prosenjit</a:t>
            </a:r>
            <a:r>
              <a:rPr lang="en-US" dirty="0" smtClean="0"/>
              <a:t> </a:t>
            </a:r>
            <a:r>
              <a:rPr lang="en-US" dirty="0" err="1" smtClean="0"/>
              <a:t>Poddar</a:t>
            </a:r>
            <a:r>
              <a:rPr lang="en-US" dirty="0" smtClean="0"/>
              <a:t>, a student at University of California was in psychotherapy and he told his therapist that he intended to kill a young lady, Tatiana </a:t>
            </a:r>
            <a:r>
              <a:rPr lang="en-US" dirty="0" err="1" smtClean="0"/>
              <a:t>Tarasoff</a:t>
            </a:r>
            <a:r>
              <a:rPr lang="en-US" dirty="0" smtClean="0"/>
              <a:t> who had rejected his advances.</a:t>
            </a:r>
          </a:p>
          <a:p>
            <a:pPr lvl="1" eaLnBrk="1" hangingPunct="1">
              <a:lnSpc>
                <a:spcPct val="90000"/>
              </a:lnSpc>
            </a:pPr>
            <a:r>
              <a:rPr lang="en-US" dirty="0" smtClean="0"/>
              <a:t>Therapist informed campus police but </a:t>
            </a:r>
            <a:r>
              <a:rPr lang="en-US" dirty="0" err="1" smtClean="0"/>
              <a:t>Poddar</a:t>
            </a:r>
            <a:r>
              <a:rPr lang="en-US" dirty="0" smtClean="0"/>
              <a:t> denied the threat during interview. Nothing else was done</a:t>
            </a:r>
          </a:p>
          <a:p>
            <a:pPr lvl="1" eaLnBrk="1" hangingPunct="1">
              <a:lnSpc>
                <a:spcPct val="90000"/>
              </a:lnSpc>
            </a:pPr>
            <a:r>
              <a:rPr lang="en-US" dirty="0" err="1" smtClean="0"/>
              <a:t>Poddar</a:t>
            </a:r>
            <a:r>
              <a:rPr lang="en-US" dirty="0" smtClean="0"/>
              <a:t> left therapy and two months later, murdered Tatiana </a:t>
            </a:r>
            <a:r>
              <a:rPr lang="en-US" dirty="0" err="1" smtClean="0"/>
              <a:t>Tarasoff</a:t>
            </a:r>
            <a:endParaRPr lang="en-US" dirty="0" smtClean="0"/>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46</a:t>
            </a:fld>
            <a:endParaRPr lang="en-GB"/>
          </a:p>
        </p:txBody>
      </p:sp>
    </p:spTree>
    <p:extLst>
      <p:ext uri="{BB962C8B-B14F-4D97-AF65-F5344CB8AC3E}">
        <p14:creationId xmlns:p14="http://schemas.microsoft.com/office/powerpoint/2010/main" val="38749049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normAutofit fontScale="90000"/>
          </a:bodyPr>
          <a:lstStyle/>
          <a:p>
            <a:pPr eaLnBrk="1" hangingPunct="1"/>
            <a:r>
              <a:rPr lang="en-US" sz="4000" b="1" smtClean="0"/>
              <a:t>Tarasoff 1: A confidentiality dilemma 2</a:t>
            </a:r>
          </a:p>
        </p:txBody>
      </p:sp>
      <p:sp>
        <p:nvSpPr>
          <p:cNvPr id="86019" name="Rectangle 3"/>
          <p:cNvSpPr>
            <a:spLocks noGrp="1" noChangeArrowheads="1"/>
          </p:cNvSpPr>
          <p:nvPr>
            <p:ph type="body" idx="1"/>
          </p:nvPr>
        </p:nvSpPr>
        <p:spPr/>
        <p:txBody>
          <a:bodyPr/>
          <a:lstStyle/>
          <a:p>
            <a:pPr lvl="1" eaLnBrk="1" hangingPunct="1">
              <a:lnSpc>
                <a:spcPct val="90000"/>
              </a:lnSpc>
            </a:pPr>
            <a:r>
              <a:rPr lang="en-US" smtClean="0"/>
              <a:t>Victim’s family sued the university which was running the clinic</a:t>
            </a:r>
          </a:p>
          <a:p>
            <a:pPr lvl="1" eaLnBrk="1" hangingPunct="1">
              <a:lnSpc>
                <a:spcPct val="90000"/>
              </a:lnSpc>
            </a:pPr>
            <a:r>
              <a:rPr lang="en-US" smtClean="0"/>
              <a:t>The Californian Supreme Court ruled that the therapist had a “duty to warn” the intended victim and established a doctrine that justified breach of confidentiality in exceptional circumstances</a:t>
            </a:r>
          </a:p>
          <a:p>
            <a:pPr lvl="1" eaLnBrk="1" hangingPunct="1">
              <a:lnSpc>
                <a:spcPct val="90000"/>
              </a:lnSpc>
            </a:pPr>
            <a:r>
              <a:rPr lang="en-US" smtClean="0"/>
              <a:t>A similar scenario involving HIV transmission may be found in </a:t>
            </a:r>
            <a:r>
              <a:rPr lang="en-US" b="1" i="1" smtClean="0"/>
              <a:t>Reisner v Regents of the University of California (1995) 37 Cal Rptr 2d 518.</a:t>
            </a:r>
          </a:p>
        </p:txBody>
      </p:sp>
      <p:sp>
        <p:nvSpPr>
          <p:cNvPr id="4" name="Rectangle 3"/>
          <p:cNvSpPr/>
          <p:nvPr/>
        </p:nvSpPr>
        <p:spPr>
          <a:xfrm>
            <a:off x="0" y="6093296"/>
            <a:ext cx="9144000" cy="76470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4"/>
          <p:cNvSpPr>
            <a:spLocks noGrp="1"/>
          </p:cNvSpPr>
          <p:nvPr>
            <p:ph type="sldNum" sz="quarter" idx="12"/>
          </p:nvPr>
        </p:nvSpPr>
        <p:spPr/>
        <p:txBody>
          <a:bodyPr/>
          <a:lstStyle/>
          <a:p>
            <a:fld id="{86408DED-8AFF-466A-8182-57235082E714}" type="slidenum">
              <a:rPr lang="en-GB" smtClean="0"/>
              <a:pPr/>
              <a:t>47</a:t>
            </a:fld>
            <a:endParaRPr lang="en-GB"/>
          </a:p>
        </p:txBody>
      </p:sp>
    </p:spTree>
    <p:extLst>
      <p:ext uri="{BB962C8B-B14F-4D97-AF65-F5344CB8AC3E}">
        <p14:creationId xmlns:p14="http://schemas.microsoft.com/office/powerpoint/2010/main" val="15264336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Access to records</a:t>
            </a:r>
            <a:endParaRPr lang="en-US" b="1" dirty="0"/>
          </a:p>
        </p:txBody>
      </p:sp>
      <p:sp>
        <p:nvSpPr>
          <p:cNvPr id="3" name="Content Placeholder 2"/>
          <p:cNvSpPr>
            <a:spLocks noGrp="1"/>
          </p:cNvSpPr>
          <p:nvPr>
            <p:ph idx="1"/>
          </p:nvPr>
        </p:nvSpPr>
        <p:spPr/>
        <p:txBody>
          <a:bodyPr/>
          <a:lstStyle/>
          <a:p>
            <a:r>
              <a:rPr lang="en-US" dirty="0" smtClean="0"/>
              <a:t>Covered under sections 27-29</a:t>
            </a:r>
          </a:p>
          <a:p>
            <a:r>
              <a:rPr lang="en-US" dirty="0" smtClean="0"/>
              <a:t>Protection of health records (s. 29)</a:t>
            </a:r>
          </a:p>
          <a:p>
            <a:endParaRPr lang="en-US" dirty="0" smtClean="0"/>
          </a:p>
        </p:txBody>
      </p:sp>
    </p:spTree>
    <p:extLst>
      <p:ext uri="{BB962C8B-B14F-4D97-AF65-F5344CB8AC3E}">
        <p14:creationId xmlns:p14="http://schemas.microsoft.com/office/powerpoint/2010/main" val="11820933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a:solidFill>
            <a:schemeClr val="accent4">
              <a:lumMod val="50000"/>
            </a:schemeClr>
          </a:solidFill>
        </p:spPr>
        <p:txBody>
          <a:bodyPr>
            <a:normAutofit/>
          </a:bodyPr>
          <a:lstStyle/>
          <a:p>
            <a:r>
              <a:rPr lang="en-US" dirty="0" smtClean="0"/>
              <a:t>s. 27: disclosure of record to other healthcare provider or health establishment when it is in the interest of the patient</a:t>
            </a:r>
          </a:p>
          <a:p>
            <a:r>
              <a:rPr lang="en-US" dirty="0" smtClean="0"/>
              <a:t>s. 28: use of records for treatment, teaching/research and the conditions to be applied</a:t>
            </a:r>
          </a:p>
          <a:p>
            <a:r>
              <a:rPr lang="en-US" dirty="0" smtClean="0"/>
              <a:t>s. 29: Protection of health records by setting up ‘control measures to prevent </a:t>
            </a:r>
            <a:r>
              <a:rPr lang="en-US" dirty="0" err="1" smtClean="0"/>
              <a:t>unauthorised</a:t>
            </a:r>
            <a:r>
              <a:rPr lang="en-US" dirty="0" smtClean="0"/>
              <a:t> access to the records and to the storage facility in which, or system by which, records are kept’ </a:t>
            </a:r>
            <a:endParaRPr lang="en-US" dirty="0"/>
          </a:p>
        </p:txBody>
      </p:sp>
    </p:spTree>
    <p:extLst>
      <p:ext uri="{BB962C8B-B14F-4D97-AF65-F5344CB8AC3E}">
        <p14:creationId xmlns:p14="http://schemas.microsoft.com/office/powerpoint/2010/main" val="2122518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a:t>The National Health </a:t>
            </a:r>
            <a:r>
              <a:rPr lang="en-US" b="1" dirty="0" smtClean="0"/>
              <a:t>Act 3</a:t>
            </a:r>
            <a:endParaRPr lang="en-US" dirty="0"/>
          </a:p>
        </p:txBody>
      </p:sp>
      <p:sp>
        <p:nvSpPr>
          <p:cNvPr id="3" name="Content Placeholder 2"/>
          <p:cNvSpPr>
            <a:spLocks noGrp="1"/>
          </p:cNvSpPr>
          <p:nvPr>
            <p:ph sz="quarter" idx="1"/>
          </p:nvPr>
        </p:nvSpPr>
        <p:spPr>
          <a:solidFill>
            <a:schemeClr val="accent4">
              <a:lumMod val="50000"/>
            </a:schemeClr>
          </a:solidFill>
        </p:spPr>
        <p:txBody>
          <a:bodyPr/>
          <a:lstStyle/>
          <a:p>
            <a:pPr lvl="1"/>
            <a:r>
              <a:rPr lang="en-US" dirty="0" smtClean="0"/>
              <a:t>Part VI: Control of Use of Blood, Blood products, Tissue and Gametes in Humans</a:t>
            </a:r>
          </a:p>
          <a:p>
            <a:pPr lvl="1"/>
            <a:r>
              <a:rPr lang="en-US" dirty="0" smtClean="0"/>
              <a:t>Part VII: Regulations and Miscellaneous Provisions</a:t>
            </a:r>
          </a:p>
        </p:txBody>
      </p:sp>
      <p:sp>
        <p:nvSpPr>
          <p:cNvPr id="4" name="Slide Number Placeholder 3"/>
          <p:cNvSpPr>
            <a:spLocks noGrp="1"/>
          </p:cNvSpPr>
          <p:nvPr>
            <p:ph type="sldNum" sz="quarter" idx="12"/>
          </p:nvPr>
        </p:nvSpPr>
        <p:spPr/>
        <p:txBody>
          <a:bodyPr>
            <a:normAutofit/>
          </a:bodyPr>
          <a:lstStyle/>
          <a:p>
            <a:fld id="{1BFEE58C-FD0C-42DF-B456-61220961E487}" type="slidenum">
              <a:rPr lang="en-US" smtClean="0"/>
              <a:t>5</a:t>
            </a:fld>
            <a:endParaRPr lang="en-US"/>
          </a:p>
        </p:txBody>
      </p:sp>
    </p:spTree>
    <p:extLst>
      <p:ext uri="{BB962C8B-B14F-4D97-AF65-F5344CB8AC3E}">
        <p14:creationId xmlns:p14="http://schemas.microsoft.com/office/powerpoint/2010/main" val="12841964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a:solidFill>
            <a:schemeClr val="accent4">
              <a:lumMod val="50000"/>
            </a:schemeClr>
          </a:solidFill>
        </p:spPr>
        <p:txBody>
          <a:bodyPr/>
          <a:lstStyle/>
          <a:p>
            <a:r>
              <a:rPr lang="en-US" u="sng" dirty="0" smtClean="0"/>
              <a:t>Offences</a:t>
            </a:r>
            <a:r>
              <a:rPr lang="en-US" dirty="0" smtClean="0"/>
              <a:t> under s. 29: failure in protecting records, falsification of records, </a:t>
            </a:r>
            <a:r>
              <a:rPr lang="en-US" dirty="0" err="1" smtClean="0"/>
              <a:t>unauthorised</a:t>
            </a:r>
            <a:r>
              <a:rPr lang="en-US" dirty="0" smtClean="0"/>
              <a:t> creation, modification, destruction or copying, </a:t>
            </a:r>
            <a:r>
              <a:rPr lang="en-US" dirty="0" err="1" smtClean="0"/>
              <a:t>unauthorised</a:t>
            </a:r>
            <a:r>
              <a:rPr lang="en-US" dirty="0" smtClean="0"/>
              <a:t> data linkage, </a:t>
            </a:r>
            <a:r>
              <a:rPr lang="en-US" dirty="0" err="1" smtClean="0"/>
              <a:t>unauthorised</a:t>
            </a:r>
            <a:r>
              <a:rPr lang="en-US" dirty="0" smtClean="0"/>
              <a:t> electronic connection to electronic data, </a:t>
            </a:r>
            <a:r>
              <a:rPr lang="en-US" dirty="0" err="1" smtClean="0"/>
              <a:t>unauthorised</a:t>
            </a:r>
            <a:r>
              <a:rPr lang="en-US" dirty="0" smtClean="0"/>
              <a:t> modification of electronic data</a:t>
            </a:r>
          </a:p>
          <a:p>
            <a:pPr lvl="1"/>
            <a:r>
              <a:rPr lang="en-US" dirty="0" smtClean="0"/>
              <a:t>Penalty: punishable by two year imprisonment or a fine of N250,000.00 or both</a:t>
            </a:r>
            <a:endParaRPr lang="en-US" dirty="0"/>
          </a:p>
        </p:txBody>
      </p:sp>
    </p:spTree>
    <p:extLst>
      <p:ext uri="{BB962C8B-B14F-4D97-AF65-F5344CB8AC3E}">
        <p14:creationId xmlns:p14="http://schemas.microsoft.com/office/powerpoint/2010/main" val="11643843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172200"/>
          </a:xfrm>
          <a:solidFill>
            <a:schemeClr val="accent4">
              <a:lumMod val="50000"/>
            </a:schemeClr>
          </a:solidFill>
        </p:spPr>
        <p:txBody>
          <a:bodyPr>
            <a:normAutofit/>
          </a:bodyPr>
          <a:lstStyle/>
          <a:p>
            <a:r>
              <a:rPr lang="en-US" dirty="0" smtClean="0"/>
              <a:t>The </a:t>
            </a:r>
            <a:r>
              <a:rPr lang="en-US" b="1" dirty="0" smtClean="0">
                <a:solidFill>
                  <a:srgbClr val="FF0000"/>
                </a:solidFill>
              </a:rPr>
              <a:t>Cryptic</a:t>
            </a:r>
            <a:r>
              <a:rPr lang="en-US" dirty="0" smtClean="0"/>
              <a:t>:</a:t>
            </a:r>
          </a:p>
          <a:p>
            <a:pPr lvl="1"/>
            <a:r>
              <a:rPr lang="en-US" dirty="0" smtClean="0"/>
              <a:t>The need for professionalism and data security</a:t>
            </a:r>
          </a:p>
          <a:p>
            <a:pPr lvl="1"/>
            <a:r>
              <a:rPr lang="en-US" dirty="0" smtClean="0"/>
              <a:t>The merits and demerits of electronic records</a:t>
            </a:r>
          </a:p>
          <a:p>
            <a:r>
              <a:rPr lang="en-US" dirty="0" smtClean="0"/>
              <a:t>The </a:t>
            </a:r>
            <a:r>
              <a:rPr lang="en-US" b="1" dirty="0" smtClean="0">
                <a:solidFill>
                  <a:srgbClr val="FF0000"/>
                </a:solidFill>
              </a:rPr>
              <a:t>Unknown</a:t>
            </a:r>
            <a:endParaRPr lang="en-US" dirty="0" smtClean="0"/>
          </a:p>
          <a:p>
            <a:pPr lvl="1"/>
            <a:r>
              <a:rPr lang="en-US" dirty="0" smtClean="0"/>
              <a:t>Do patients have a right to their own records? s. 27 may be invoked since it grants access to ‘any other person’, etc. as is necessary…in the best interest of the user (i.e. patient). </a:t>
            </a:r>
          </a:p>
          <a:p>
            <a:pPr lvl="1"/>
            <a:r>
              <a:rPr lang="en-US" dirty="0" smtClean="0"/>
              <a:t>Compare: WHO/MNH/MND/95.4; BMA 2008; Department of Health, 2008.</a:t>
            </a:r>
          </a:p>
          <a:p>
            <a:endParaRPr lang="en-US" dirty="0"/>
          </a:p>
        </p:txBody>
      </p:sp>
    </p:spTree>
    <p:extLst>
      <p:ext uri="{BB962C8B-B14F-4D97-AF65-F5344CB8AC3E}">
        <p14:creationId xmlns:p14="http://schemas.microsoft.com/office/powerpoint/2010/main" val="32336743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Access to Records: exemplary law</a:t>
            </a:r>
            <a:endParaRPr lang="en-US" b="1" dirty="0"/>
          </a:p>
        </p:txBody>
      </p:sp>
      <p:sp>
        <p:nvSpPr>
          <p:cNvPr id="3" name="Content Placeholder 2"/>
          <p:cNvSpPr>
            <a:spLocks noGrp="1"/>
          </p:cNvSpPr>
          <p:nvPr>
            <p:ph idx="1"/>
          </p:nvPr>
        </p:nvSpPr>
        <p:spPr>
          <a:solidFill>
            <a:schemeClr val="accent4">
              <a:lumMod val="50000"/>
            </a:schemeClr>
          </a:solidFill>
        </p:spPr>
        <p:txBody>
          <a:bodyPr>
            <a:normAutofit lnSpcReduction="10000"/>
          </a:bodyPr>
          <a:lstStyle/>
          <a:p>
            <a:r>
              <a:rPr lang="en-US" dirty="0" smtClean="0"/>
              <a:t>This should state that individuals have a right to apply for access to health information about them.</a:t>
            </a:r>
          </a:p>
          <a:p>
            <a:r>
              <a:rPr lang="en-US" dirty="0" smtClean="0"/>
              <a:t>It should allude to relevant legislative measures or instruments that support this right of access.</a:t>
            </a:r>
          </a:p>
          <a:p>
            <a:r>
              <a:rPr lang="en-US" dirty="0" smtClean="0"/>
              <a:t>Define health records and state prerequisites for the granting of the application as well as fees (</a:t>
            </a:r>
            <a:r>
              <a:rPr lang="en-US" dirty="0" err="1" smtClean="0"/>
              <a:t>DoH</a:t>
            </a:r>
            <a:r>
              <a:rPr lang="en-US" dirty="0" smtClean="0"/>
              <a:t>, 2010).</a:t>
            </a:r>
            <a:endParaRPr lang="en-US" dirty="0"/>
          </a:p>
        </p:txBody>
      </p:sp>
    </p:spTree>
    <p:extLst>
      <p:ext uri="{BB962C8B-B14F-4D97-AF65-F5344CB8AC3E}">
        <p14:creationId xmlns:p14="http://schemas.microsoft.com/office/powerpoint/2010/main" val="12698202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Electronic Health Records: a note</a:t>
            </a:r>
            <a:endParaRPr lang="en-US" b="1" dirty="0"/>
          </a:p>
        </p:txBody>
      </p:sp>
      <p:sp>
        <p:nvSpPr>
          <p:cNvPr id="3" name="Content Placeholder 2"/>
          <p:cNvSpPr>
            <a:spLocks noGrp="1"/>
          </p:cNvSpPr>
          <p:nvPr>
            <p:ph idx="1"/>
          </p:nvPr>
        </p:nvSpPr>
        <p:spPr>
          <a:xfrm>
            <a:off x="228600" y="990600"/>
            <a:ext cx="8686800" cy="5181600"/>
          </a:xfrm>
          <a:solidFill>
            <a:schemeClr val="accent4">
              <a:lumMod val="50000"/>
            </a:schemeClr>
          </a:solidFill>
          <a:ln w="38100">
            <a:solidFill>
              <a:srgbClr val="FFFF00"/>
            </a:solidFill>
          </a:ln>
        </p:spPr>
        <p:txBody>
          <a:bodyPr>
            <a:normAutofit/>
          </a:bodyPr>
          <a:lstStyle/>
          <a:p>
            <a:r>
              <a:rPr lang="en-US" dirty="0" smtClean="0"/>
              <a:t>A necessary component in the 21</a:t>
            </a:r>
            <a:r>
              <a:rPr lang="en-US" baseline="30000" dirty="0" smtClean="0"/>
              <a:t>st</a:t>
            </a:r>
            <a:r>
              <a:rPr lang="en-US" dirty="0" smtClean="0"/>
              <a:t> Century</a:t>
            </a:r>
          </a:p>
          <a:p>
            <a:r>
              <a:rPr lang="en-US" dirty="0" smtClean="0"/>
              <a:t>Advantages (</a:t>
            </a:r>
            <a:r>
              <a:rPr lang="en-US" dirty="0" err="1" smtClean="0"/>
              <a:t>Ogundipe</a:t>
            </a:r>
            <a:r>
              <a:rPr lang="en-US" dirty="0" smtClean="0"/>
              <a:t>, 2011):</a:t>
            </a:r>
          </a:p>
          <a:p>
            <a:pPr lvl="1"/>
            <a:r>
              <a:rPr lang="en-US" dirty="0" smtClean="0"/>
              <a:t>Less space consumed</a:t>
            </a:r>
          </a:p>
          <a:p>
            <a:pPr lvl="1"/>
            <a:r>
              <a:rPr lang="en-US" dirty="0" smtClean="0"/>
              <a:t> Improved cost-effectiveness</a:t>
            </a:r>
          </a:p>
          <a:p>
            <a:pPr lvl="1"/>
            <a:r>
              <a:rPr lang="en-US" dirty="0" smtClean="0"/>
              <a:t>Variable of ‘poor handwriting’ removed</a:t>
            </a:r>
          </a:p>
          <a:p>
            <a:pPr lvl="1"/>
            <a:r>
              <a:rPr lang="en-US" dirty="0" smtClean="0"/>
              <a:t>Improved quality of archived data: prevention of undue degradation</a:t>
            </a:r>
          </a:p>
          <a:p>
            <a:pPr lvl="1"/>
            <a:r>
              <a:rPr lang="en-US" dirty="0" smtClean="0"/>
              <a:t>Ease of data retrieval for patient care and research</a:t>
            </a:r>
          </a:p>
        </p:txBody>
      </p:sp>
    </p:spTree>
    <p:extLst>
      <p:ext uri="{BB962C8B-B14F-4D97-AF65-F5344CB8AC3E}">
        <p14:creationId xmlns:p14="http://schemas.microsoft.com/office/powerpoint/2010/main" val="28698914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4">
              <a:lumMod val="50000"/>
            </a:schemeClr>
          </a:solidFill>
          <a:ln w="57150">
            <a:solidFill>
              <a:srgbClr val="FFFF00"/>
            </a:solidFill>
          </a:ln>
        </p:spPr>
        <p:txBody>
          <a:bodyPr/>
          <a:lstStyle/>
          <a:p>
            <a:r>
              <a:rPr lang="en-US" dirty="0" smtClean="0"/>
              <a:t>Ethical challenges/disadvantages</a:t>
            </a:r>
          </a:p>
          <a:p>
            <a:pPr lvl="1"/>
            <a:r>
              <a:rPr lang="en-US" dirty="0" err="1" smtClean="0"/>
              <a:t>Unauthorised</a:t>
            </a:r>
            <a:r>
              <a:rPr lang="en-US" dirty="0" smtClean="0"/>
              <a:t> access by criminal infiltration of database via the internet or intranet (breach of confidentiality of a wider scope and resultant injury to a large number of data subjects at the same time)</a:t>
            </a:r>
          </a:p>
          <a:p>
            <a:pPr lvl="1"/>
            <a:r>
              <a:rPr lang="en-US" dirty="0" smtClean="0"/>
              <a:t>Non-existent legal framework in respect of electronic data for the Nigerian health sector</a:t>
            </a:r>
          </a:p>
          <a:p>
            <a:endParaRPr lang="en-US" dirty="0"/>
          </a:p>
        </p:txBody>
      </p:sp>
    </p:spTree>
    <p:extLst>
      <p:ext uri="{BB962C8B-B14F-4D97-AF65-F5344CB8AC3E}">
        <p14:creationId xmlns:p14="http://schemas.microsoft.com/office/powerpoint/2010/main" val="19194009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US" b="1" dirty="0" smtClean="0"/>
              <a:t>Beyond Codes and frameworks: The Freedom of Information Act (2011)</a:t>
            </a:r>
            <a:endParaRPr lang="en-US" dirty="0"/>
          </a:p>
        </p:txBody>
      </p:sp>
      <p:sp>
        <p:nvSpPr>
          <p:cNvPr id="3" name="Content Placeholder 2"/>
          <p:cNvSpPr>
            <a:spLocks noGrp="1"/>
          </p:cNvSpPr>
          <p:nvPr>
            <p:ph idx="1"/>
          </p:nvPr>
        </p:nvSpPr>
        <p:spPr>
          <a:solidFill>
            <a:schemeClr val="accent4">
              <a:lumMod val="50000"/>
            </a:schemeClr>
          </a:solidFill>
        </p:spPr>
        <p:txBody>
          <a:bodyPr>
            <a:normAutofit lnSpcReduction="10000"/>
          </a:bodyPr>
          <a:lstStyle/>
          <a:p>
            <a:r>
              <a:rPr lang="en-US" dirty="0" smtClean="0"/>
              <a:t>s. 15(1)(</a:t>
            </a:r>
            <a:r>
              <a:rPr lang="en-US" dirty="0" err="1" smtClean="0"/>
              <a:t>i</a:t>
            </a:r>
            <a:r>
              <a:rPr lang="en-US" dirty="0" smtClean="0"/>
              <a:t>) of the FOI Act provides exemption of personal information from disclosure under the Act; applications for patients’ records </a:t>
            </a:r>
            <a:r>
              <a:rPr lang="en-US" u="sng" dirty="0" smtClean="0"/>
              <a:t>shall</a:t>
            </a:r>
            <a:r>
              <a:rPr lang="en-US" dirty="0" smtClean="0"/>
              <a:t> be denied</a:t>
            </a:r>
          </a:p>
          <a:p>
            <a:pPr lvl="1"/>
            <a:r>
              <a:rPr lang="en-US" dirty="0" smtClean="0"/>
              <a:t>“Files and personal information maintained with respect to </a:t>
            </a:r>
            <a:r>
              <a:rPr lang="en-US" b="1" i="1" dirty="0" smtClean="0">
                <a:solidFill>
                  <a:srgbClr val="FF0000"/>
                </a:solidFill>
              </a:rPr>
              <a:t>clients</a:t>
            </a:r>
            <a:r>
              <a:rPr lang="en-US" dirty="0" smtClean="0"/>
              <a:t>, </a:t>
            </a:r>
            <a:r>
              <a:rPr lang="en-US" b="1" i="1" dirty="0" smtClean="0">
                <a:solidFill>
                  <a:srgbClr val="FF0000"/>
                </a:solidFill>
              </a:rPr>
              <a:t>patients</a:t>
            </a:r>
            <a:r>
              <a:rPr lang="en-US" dirty="0" smtClean="0"/>
              <a:t>, residents, students, or any other individuals receiving social, </a:t>
            </a:r>
            <a:r>
              <a:rPr lang="en-US" b="1" i="1" dirty="0" smtClean="0">
                <a:solidFill>
                  <a:srgbClr val="FF0000"/>
                </a:solidFill>
              </a:rPr>
              <a:t>medical</a:t>
            </a:r>
            <a:r>
              <a:rPr lang="en-US" dirty="0" smtClean="0"/>
              <a:t>, educational, vocational, financial supervisory or custodial care or services directly or indirectly from public institutions..”</a:t>
            </a:r>
            <a:endParaRPr lang="en-US" dirty="0"/>
          </a:p>
        </p:txBody>
      </p:sp>
    </p:spTree>
    <p:extLst>
      <p:ext uri="{BB962C8B-B14F-4D97-AF65-F5344CB8AC3E}">
        <p14:creationId xmlns:p14="http://schemas.microsoft.com/office/powerpoint/2010/main" val="39120996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4">
              <a:lumMod val="50000"/>
            </a:schemeClr>
          </a:solidFill>
        </p:spPr>
        <p:txBody>
          <a:bodyPr>
            <a:normAutofit lnSpcReduction="10000"/>
          </a:bodyPr>
          <a:lstStyle/>
          <a:p>
            <a:r>
              <a:rPr lang="en-US" dirty="0" smtClean="0"/>
              <a:t>Furthermore, s. 17 states explicitly:</a:t>
            </a:r>
          </a:p>
          <a:p>
            <a:pPr>
              <a:buNone/>
            </a:pPr>
            <a:r>
              <a:rPr lang="en-US" dirty="0" smtClean="0"/>
              <a:t>	“A public institution </a:t>
            </a:r>
            <a:r>
              <a:rPr lang="en-US" u="sng" dirty="0" smtClean="0"/>
              <a:t>may deny</a:t>
            </a:r>
            <a:r>
              <a:rPr lang="en-US" dirty="0" smtClean="0"/>
              <a:t> an application for information that is subject to the following privileges:</a:t>
            </a:r>
          </a:p>
          <a:p>
            <a:pPr marL="914400" lvl="1" indent="-514350">
              <a:buFont typeface="+mj-lt"/>
              <a:buAutoNum type="alphaLcParenR"/>
            </a:pPr>
            <a:r>
              <a:rPr lang="en-US" dirty="0" smtClean="0"/>
              <a:t>Legal practitioner-client privilege</a:t>
            </a:r>
          </a:p>
          <a:p>
            <a:pPr marL="914400" lvl="1" indent="-514350">
              <a:buFont typeface="+mj-lt"/>
              <a:buAutoNum type="alphaLcParenR"/>
            </a:pPr>
            <a:r>
              <a:rPr lang="en-US" b="1" i="1" dirty="0" smtClean="0">
                <a:solidFill>
                  <a:srgbClr val="FF0000"/>
                </a:solidFill>
              </a:rPr>
              <a:t>Health Worker-client privilege</a:t>
            </a:r>
          </a:p>
          <a:p>
            <a:pPr marL="914400" lvl="1" indent="-514350">
              <a:buFont typeface="+mj-lt"/>
              <a:buAutoNum type="alphaLcParenR"/>
            </a:pPr>
            <a:r>
              <a:rPr lang="en-US" dirty="0" smtClean="0"/>
              <a:t>Journalism confidentiality privilege</a:t>
            </a:r>
          </a:p>
          <a:p>
            <a:pPr marL="914400" lvl="1" indent="-514350">
              <a:buFont typeface="+mj-lt"/>
              <a:buAutoNum type="alphaLcParenR"/>
            </a:pPr>
            <a:r>
              <a:rPr lang="en-US" dirty="0" smtClean="0"/>
              <a:t>Any other professional privileges conferred by the Act		</a:t>
            </a:r>
            <a:endParaRPr lang="en-US" dirty="0"/>
          </a:p>
        </p:txBody>
      </p:sp>
      <p:sp>
        <p:nvSpPr>
          <p:cNvPr id="4" name="Right Arrow 3"/>
          <p:cNvSpPr/>
          <p:nvPr/>
        </p:nvSpPr>
        <p:spPr>
          <a:xfrm rot="10800000">
            <a:off x="6019800" y="4038600"/>
            <a:ext cx="838200" cy="4572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02258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Complaints Procedure</a:t>
            </a:r>
            <a:endParaRPr lang="en-US" b="1" dirty="0"/>
          </a:p>
        </p:txBody>
      </p:sp>
      <p:sp>
        <p:nvSpPr>
          <p:cNvPr id="3" name="Content Placeholder 2"/>
          <p:cNvSpPr>
            <a:spLocks noGrp="1"/>
          </p:cNvSpPr>
          <p:nvPr>
            <p:ph idx="1"/>
          </p:nvPr>
        </p:nvSpPr>
        <p:spPr>
          <a:xfrm>
            <a:off x="228600" y="1600200"/>
            <a:ext cx="8686800" cy="4953000"/>
          </a:xfrm>
          <a:solidFill>
            <a:schemeClr val="accent4">
              <a:lumMod val="50000"/>
            </a:schemeClr>
          </a:solidFill>
        </p:spPr>
        <p:txBody>
          <a:bodyPr>
            <a:normAutofit fontScale="85000" lnSpcReduction="10000"/>
          </a:bodyPr>
          <a:lstStyle/>
          <a:p>
            <a:r>
              <a:rPr lang="en-US" dirty="0" smtClean="0"/>
              <a:t>Covered in Section 30 </a:t>
            </a:r>
          </a:p>
          <a:p>
            <a:r>
              <a:rPr lang="en-US" dirty="0" smtClean="0"/>
              <a:t>Procedure established by relevant authority (minister or commissioner) and should be followed by complainant</a:t>
            </a:r>
          </a:p>
          <a:p>
            <a:r>
              <a:rPr lang="en-US" dirty="0" smtClean="0"/>
              <a:t>The </a:t>
            </a:r>
            <a:r>
              <a:rPr lang="en-US" b="1" dirty="0" smtClean="0">
                <a:solidFill>
                  <a:srgbClr val="FF0000"/>
                </a:solidFill>
              </a:rPr>
              <a:t>cryptic</a:t>
            </a:r>
            <a:r>
              <a:rPr lang="en-US" dirty="0" smtClean="0"/>
              <a:t>: </a:t>
            </a:r>
          </a:p>
          <a:p>
            <a:pPr lvl="1"/>
            <a:r>
              <a:rPr lang="en-US" dirty="0" smtClean="0"/>
              <a:t>voluntary self-regulation despite prescribed standards (complaint to be directed to head of the health </a:t>
            </a:r>
            <a:r>
              <a:rPr lang="en-US" dirty="0" err="1" smtClean="0"/>
              <a:t>estab</a:t>
            </a:r>
            <a:r>
              <a:rPr lang="en-US" dirty="0" smtClean="0"/>
              <a:t>???)</a:t>
            </a:r>
          </a:p>
          <a:p>
            <a:pPr lvl="1"/>
            <a:r>
              <a:rPr lang="en-US" dirty="0" smtClean="0"/>
              <a:t>Abuse of process is quite likely:</a:t>
            </a:r>
          </a:p>
          <a:p>
            <a:pPr lvl="2"/>
            <a:r>
              <a:rPr lang="en-US" dirty="0" smtClean="0"/>
              <a:t>No laid down procedure for external oversight of internal complaints procedure</a:t>
            </a:r>
          </a:p>
          <a:p>
            <a:pPr lvl="2"/>
            <a:r>
              <a:rPr lang="en-US" dirty="0" err="1" smtClean="0"/>
              <a:t>Estab</a:t>
            </a:r>
            <a:r>
              <a:rPr lang="en-US" dirty="0" smtClean="0"/>
              <a:t> may assume ‘jurisdiction’ over the complaint when not appropriate</a:t>
            </a:r>
          </a:p>
          <a:p>
            <a:pPr lvl="2"/>
            <a:r>
              <a:rPr lang="en-US" dirty="0" smtClean="0"/>
              <a:t>Any sanctions for failure to address complaints in a just and timely manner?</a:t>
            </a:r>
            <a:endParaRPr lang="en-US" dirty="0"/>
          </a:p>
        </p:txBody>
      </p:sp>
    </p:spTree>
    <p:extLst>
      <p:ext uri="{BB962C8B-B14F-4D97-AF65-F5344CB8AC3E}">
        <p14:creationId xmlns:p14="http://schemas.microsoft.com/office/powerpoint/2010/main" val="1280571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09599" y="2971800"/>
            <a:ext cx="8479972" cy="3505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b="1" dirty="0" smtClean="0"/>
              <a:t>Regulation of Assisted Reproduction: The Nigerian Situation</a:t>
            </a:r>
            <a:endParaRPr lang="en-US" b="1"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45703" y="3962400"/>
            <a:ext cx="8243868" cy="1714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0"/>
            <a:ext cx="8479971"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normAutofit/>
          </a:bodyPr>
          <a:lstStyle/>
          <a:p>
            <a:fld id="{007457CD-E28E-4CE1-B048-8A2DA794492B}" type="slidenum">
              <a:rPr lang="en-US" smtClean="0"/>
              <a:t>58</a:t>
            </a:fld>
            <a:endParaRPr lang="en-US"/>
          </a:p>
        </p:txBody>
      </p:sp>
      <p:sp>
        <p:nvSpPr>
          <p:cNvPr id="7" name="TextBox 6"/>
          <p:cNvSpPr txBox="1"/>
          <p:nvPr/>
        </p:nvSpPr>
        <p:spPr>
          <a:xfrm>
            <a:off x="4191000" y="1600200"/>
            <a:ext cx="4267200" cy="369332"/>
          </a:xfrm>
          <a:prstGeom prst="rect">
            <a:avLst/>
          </a:prstGeom>
          <a:noFill/>
        </p:spPr>
        <p:txBody>
          <a:bodyPr wrap="square" rtlCol="0">
            <a:spAutoFit/>
          </a:bodyPr>
          <a:lstStyle/>
          <a:p>
            <a:r>
              <a:rPr lang="en-US" b="1" i="1" dirty="0" err="1" smtClean="0">
                <a:solidFill>
                  <a:srgbClr val="FF0000"/>
                </a:solidFill>
              </a:rPr>
              <a:t>Afr</a:t>
            </a:r>
            <a:r>
              <a:rPr lang="en-US" b="1" i="1" dirty="0" smtClean="0">
                <a:solidFill>
                  <a:srgbClr val="FF0000"/>
                </a:solidFill>
              </a:rPr>
              <a:t> J </a:t>
            </a:r>
            <a:r>
              <a:rPr lang="en-US" b="1" i="1" dirty="0" err="1" smtClean="0">
                <a:solidFill>
                  <a:srgbClr val="FF0000"/>
                </a:solidFill>
              </a:rPr>
              <a:t>Reprod</a:t>
            </a:r>
            <a:r>
              <a:rPr lang="en-US" b="1" i="1" dirty="0" smtClean="0">
                <a:solidFill>
                  <a:srgbClr val="FF0000"/>
                </a:solidFill>
              </a:rPr>
              <a:t> Health, 2011, 15(3):73-80</a:t>
            </a:r>
            <a:endParaRPr lang="en-US" b="1" i="1" dirty="0">
              <a:solidFill>
                <a:srgbClr val="FF0000"/>
              </a:solidFill>
            </a:endParaRPr>
          </a:p>
        </p:txBody>
      </p:sp>
    </p:spTree>
    <p:extLst>
      <p:ext uri="{BB962C8B-B14F-4D97-AF65-F5344CB8AC3E}">
        <p14:creationId xmlns:p14="http://schemas.microsoft.com/office/powerpoint/2010/main" val="23946467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Regulation of IVF under the Act: s. 50</a:t>
            </a:r>
            <a:endParaRPr lang="en-US" b="1" dirty="0"/>
          </a:p>
        </p:txBody>
      </p:sp>
      <p:sp>
        <p:nvSpPr>
          <p:cNvPr id="3" name="Content Placeholder 2"/>
          <p:cNvSpPr>
            <a:spLocks noGrp="1"/>
          </p:cNvSpPr>
          <p:nvPr>
            <p:ph sz="quarter" idx="1"/>
          </p:nvPr>
        </p:nvSpPr>
        <p:spPr>
          <a:solidFill>
            <a:schemeClr val="accent4">
              <a:lumMod val="50000"/>
            </a:schemeClr>
          </a:solidFill>
        </p:spPr>
        <p:txBody>
          <a:bodyPr>
            <a:normAutofit fontScale="92500" lnSpcReduction="10000"/>
          </a:bodyPr>
          <a:lstStyle/>
          <a:p>
            <a:r>
              <a:rPr lang="en-US" dirty="0" smtClean="0"/>
              <a:t>No clear regulation yet!</a:t>
            </a:r>
          </a:p>
          <a:p>
            <a:r>
              <a:rPr lang="en-US" dirty="0" smtClean="0"/>
              <a:t>Only prohibition of reproductive and therapeutic cloning</a:t>
            </a:r>
          </a:p>
          <a:p>
            <a:pPr lvl="1"/>
            <a:r>
              <a:rPr lang="en-US" dirty="0" smtClean="0"/>
              <a:t>S. 50: (1) A person shall not:- (a) manipulate any genetic material, including genetic material of human gametes, zygotes or embryos; or (b) engage in any activity including nuclear transfer or embryo splitting for the purpose of the cloning of human being; (c) import or export human zygotes or embryos.</a:t>
            </a:r>
          </a:p>
          <a:p>
            <a:pPr lvl="1"/>
            <a:r>
              <a:rPr lang="en-US" dirty="0" smtClean="0">
                <a:solidFill>
                  <a:srgbClr val="FF0000"/>
                </a:solidFill>
              </a:rPr>
              <a:t>Contravention: Five year imprisonment without option of fine.</a:t>
            </a:r>
          </a:p>
          <a:p>
            <a:pPr marL="365760" lvl="1" indent="0">
              <a:buNone/>
            </a:pPr>
            <a:endParaRPr lang="en-US" dirty="0" smtClean="0"/>
          </a:p>
        </p:txBody>
      </p:sp>
      <p:sp>
        <p:nvSpPr>
          <p:cNvPr id="4" name="Slide Number Placeholder 3"/>
          <p:cNvSpPr>
            <a:spLocks noGrp="1"/>
          </p:cNvSpPr>
          <p:nvPr>
            <p:ph type="sldNum" sz="quarter" idx="12"/>
          </p:nvPr>
        </p:nvSpPr>
        <p:spPr/>
        <p:txBody>
          <a:bodyPr>
            <a:normAutofit/>
          </a:bodyPr>
          <a:lstStyle/>
          <a:p>
            <a:fld id="{1BFEE58C-FD0C-42DF-B456-61220961E487}" type="slidenum">
              <a:rPr lang="en-US" smtClean="0"/>
              <a:t>59</a:t>
            </a:fld>
            <a:endParaRPr lang="en-US"/>
          </a:p>
        </p:txBody>
      </p:sp>
    </p:spTree>
    <p:extLst>
      <p:ext uri="{BB962C8B-B14F-4D97-AF65-F5344CB8AC3E}">
        <p14:creationId xmlns:p14="http://schemas.microsoft.com/office/powerpoint/2010/main" val="108036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r>
              <a:rPr lang="en-US" b="1" dirty="0" smtClean="0"/>
              <a:t>Areas of focus in clinical practice</a:t>
            </a:r>
            <a:endParaRPr lang="en-US" b="1" dirty="0"/>
          </a:p>
        </p:txBody>
      </p:sp>
      <p:sp>
        <p:nvSpPr>
          <p:cNvPr id="3" name="Content Placeholder 2"/>
          <p:cNvSpPr>
            <a:spLocks noGrp="1"/>
          </p:cNvSpPr>
          <p:nvPr>
            <p:ph idx="1"/>
          </p:nvPr>
        </p:nvSpPr>
        <p:spPr>
          <a:solidFill>
            <a:schemeClr val="accent4">
              <a:lumMod val="50000"/>
            </a:schemeClr>
          </a:solidFill>
        </p:spPr>
        <p:txBody>
          <a:bodyPr/>
          <a:lstStyle/>
          <a:p>
            <a:r>
              <a:rPr lang="en-US" dirty="0" smtClean="0"/>
              <a:t>Main sections of emphasis:</a:t>
            </a:r>
          </a:p>
          <a:p>
            <a:pPr lvl="1"/>
            <a:r>
              <a:rPr lang="en-US" dirty="0" smtClean="0"/>
              <a:t>Sections 20-30</a:t>
            </a:r>
          </a:p>
          <a:p>
            <a:r>
              <a:rPr lang="en-US" dirty="0" smtClean="0"/>
              <a:t>Other relevant sections:</a:t>
            </a:r>
          </a:p>
          <a:p>
            <a:pPr lvl="1"/>
            <a:r>
              <a:rPr lang="en-US" dirty="0" smtClean="0"/>
              <a:t>Section 38</a:t>
            </a:r>
          </a:p>
          <a:p>
            <a:pPr lvl="1"/>
            <a:r>
              <a:rPr lang="en-US" dirty="0" smtClean="0"/>
              <a:t>Section 40</a:t>
            </a:r>
          </a:p>
          <a:p>
            <a:pPr lvl="1"/>
            <a:r>
              <a:rPr lang="en-US" dirty="0" smtClean="0"/>
              <a:t>Section 43</a:t>
            </a:r>
          </a:p>
          <a:p>
            <a:pPr lvl="1"/>
            <a:r>
              <a:rPr lang="en-US" dirty="0" smtClean="0"/>
              <a:t>Section 45: </a:t>
            </a:r>
            <a:r>
              <a:rPr lang="en-US" b="1" i="1" dirty="0" smtClean="0"/>
              <a:t>Industrial dispute in the health sector</a:t>
            </a:r>
          </a:p>
          <a:p>
            <a:pPr lvl="1"/>
            <a:r>
              <a:rPr lang="en-US" dirty="0" smtClean="0"/>
              <a:t>Section 48</a:t>
            </a:r>
          </a:p>
        </p:txBody>
      </p:sp>
    </p:spTree>
    <p:extLst>
      <p:ext uri="{BB962C8B-B14F-4D97-AF65-F5344CB8AC3E}">
        <p14:creationId xmlns:p14="http://schemas.microsoft.com/office/powerpoint/2010/main" val="39672775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solidFill>
            <a:schemeClr val="accent4">
              <a:lumMod val="50000"/>
            </a:schemeClr>
          </a:solidFill>
        </p:spPr>
        <p:txBody>
          <a:bodyPr/>
          <a:lstStyle/>
          <a:p>
            <a:r>
              <a:rPr lang="en-US" dirty="0" smtClean="0"/>
              <a:t>No direct help may be sought from provisions related to ‘tissue’ because of s. 64 (interpretations under the act):</a:t>
            </a:r>
          </a:p>
          <a:p>
            <a:pPr lvl="1"/>
            <a:r>
              <a:rPr lang="en-US" dirty="0" smtClean="0"/>
              <a:t>‘tissue’ means human tissue, and includes flesh, bone, a gland, an organ, skin, bone marrow or body fluid, but excludes blood or a gamete.</a:t>
            </a:r>
          </a:p>
          <a:p>
            <a:pPr lvl="1"/>
            <a:r>
              <a:rPr lang="en-US" dirty="0" smtClean="0"/>
              <a:t>However, tissue does not specifically exclude ‘zygote’, ‘embryo’ – what is the implication of this gap?</a:t>
            </a:r>
          </a:p>
          <a:p>
            <a:pPr lvl="1"/>
            <a:endParaRPr lang="en-US" dirty="0"/>
          </a:p>
        </p:txBody>
      </p:sp>
      <p:sp>
        <p:nvSpPr>
          <p:cNvPr id="4" name="Slide Number Placeholder 3"/>
          <p:cNvSpPr>
            <a:spLocks noGrp="1"/>
          </p:cNvSpPr>
          <p:nvPr>
            <p:ph type="sldNum" sz="quarter" idx="12"/>
          </p:nvPr>
        </p:nvSpPr>
        <p:spPr/>
        <p:txBody>
          <a:bodyPr>
            <a:normAutofit/>
          </a:bodyPr>
          <a:lstStyle/>
          <a:p>
            <a:fld id="{1BFEE58C-FD0C-42DF-B456-61220961E487}" type="slidenum">
              <a:rPr lang="en-US" smtClean="0"/>
              <a:t>60</a:t>
            </a:fld>
            <a:endParaRPr lang="en-US"/>
          </a:p>
        </p:txBody>
      </p:sp>
    </p:spTree>
    <p:extLst>
      <p:ext uri="{BB962C8B-B14F-4D97-AF65-F5344CB8AC3E}">
        <p14:creationId xmlns:p14="http://schemas.microsoft.com/office/powerpoint/2010/main" val="184142923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Other important areas</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92500" lnSpcReduction="20000"/>
          </a:bodyPr>
          <a:lstStyle/>
          <a:p>
            <a:r>
              <a:rPr lang="en-US" dirty="0" smtClean="0"/>
              <a:t>S. 38: All private health care providers to establish and maintain health information system as part of the national health information system; failure to comply = N100,000 fine or six months imprisonment or both.</a:t>
            </a:r>
          </a:p>
          <a:p>
            <a:r>
              <a:rPr lang="en-US" dirty="0" smtClean="0"/>
              <a:t>s. 43: Minister to make ‘regulations’ regarding the creation of new categories of healthcare personnel to be educated or trained in conjunction with the appropriate authority e.g. Is this a time for Certified Nursing Assistants instead of ‘auxiliary nurses’?</a:t>
            </a:r>
            <a:endParaRPr lang="en-US" dirty="0"/>
          </a:p>
        </p:txBody>
      </p:sp>
    </p:spTree>
    <p:extLst>
      <p:ext uri="{BB962C8B-B14F-4D97-AF65-F5344CB8AC3E}">
        <p14:creationId xmlns:p14="http://schemas.microsoft.com/office/powerpoint/2010/main" val="38832067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Other important areas 2</a:t>
            </a:r>
            <a:endParaRPr lang="en-US" dirty="0"/>
          </a:p>
        </p:txBody>
      </p:sp>
      <p:sp>
        <p:nvSpPr>
          <p:cNvPr id="3" name="Content Placeholder 2"/>
          <p:cNvSpPr>
            <a:spLocks noGrp="1"/>
          </p:cNvSpPr>
          <p:nvPr>
            <p:ph idx="1"/>
          </p:nvPr>
        </p:nvSpPr>
        <p:spPr>
          <a:solidFill>
            <a:schemeClr val="accent2">
              <a:lumMod val="75000"/>
            </a:schemeClr>
          </a:solidFill>
        </p:spPr>
        <p:txBody>
          <a:bodyPr/>
          <a:lstStyle/>
          <a:p>
            <a:r>
              <a:rPr lang="en-US" dirty="0" smtClean="0"/>
              <a:t>S. 45: health services to be classified as essential service and subject to the provisions of the relevant law.</a:t>
            </a:r>
          </a:p>
          <a:p>
            <a:r>
              <a:rPr lang="en-US" dirty="0" smtClean="0"/>
              <a:t>Industrial disputes to be taken seriously; total disruption of health services in public institutions to be avoided; reasonable measures to be taken by Minister to ensure return to normalcy </a:t>
            </a:r>
            <a:r>
              <a:rPr lang="en-US" u="sng" dirty="0" smtClean="0"/>
              <a:t>within 14 days</a:t>
            </a:r>
            <a:r>
              <a:rPr lang="en-US" dirty="0" smtClean="0"/>
              <a:t>.</a:t>
            </a:r>
            <a:endParaRPr lang="en-US" dirty="0"/>
          </a:p>
        </p:txBody>
      </p:sp>
    </p:spTree>
    <p:extLst>
      <p:ext uri="{BB962C8B-B14F-4D97-AF65-F5344CB8AC3E}">
        <p14:creationId xmlns:p14="http://schemas.microsoft.com/office/powerpoint/2010/main" val="28962489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lstStyle/>
          <a:p>
            <a:r>
              <a:rPr lang="en-US" b="1" dirty="0" smtClean="0"/>
              <a:t>Recommendations</a:t>
            </a:r>
            <a:endParaRPr lang="en-US" b="1" dirty="0"/>
          </a:p>
        </p:txBody>
      </p:sp>
      <p:sp>
        <p:nvSpPr>
          <p:cNvPr id="3" name="Content Placeholder 2"/>
          <p:cNvSpPr>
            <a:spLocks noGrp="1"/>
          </p:cNvSpPr>
          <p:nvPr>
            <p:ph idx="1"/>
          </p:nvPr>
        </p:nvSpPr>
        <p:spPr>
          <a:solidFill>
            <a:schemeClr val="accent4">
              <a:lumMod val="50000"/>
            </a:schemeClr>
          </a:solidFill>
        </p:spPr>
        <p:txBody>
          <a:bodyPr>
            <a:normAutofit fontScale="92500" lnSpcReduction="10000"/>
          </a:bodyPr>
          <a:lstStyle/>
          <a:p>
            <a:r>
              <a:rPr lang="en-US" dirty="0" smtClean="0"/>
              <a:t>Amendments must focus on:</a:t>
            </a:r>
          </a:p>
          <a:p>
            <a:pPr lvl="1"/>
            <a:r>
              <a:rPr lang="en-US" dirty="0" smtClean="0"/>
              <a:t>Improved interpretation of ambiguous terms</a:t>
            </a:r>
          </a:p>
          <a:p>
            <a:pPr lvl="1"/>
            <a:r>
              <a:rPr lang="en-US" dirty="0" smtClean="0"/>
              <a:t>Improved scope</a:t>
            </a:r>
          </a:p>
          <a:p>
            <a:pPr lvl="1"/>
            <a:r>
              <a:rPr lang="en-US" dirty="0" smtClean="0"/>
              <a:t>Improved statement of reasonable exceptions or exemptions</a:t>
            </a:r>
          </a:p>
          <a:p>
            <a:pPr lvl="1"/>
            <a:r>
              <a:rPr lang="en-US" dirty="0" smtClean="0"/>
              <a:t>Clearer statement on oversight over complaints procedure</a:t>
            </a:r>
          </a:p>
          <a:p>
            <a:r>
              <a:rPr lang="en-US" dirty="0" smtClean="0"/>
              <a:t>The need for Code of Practice – allows for more explicit understanding of provisions and their required practical action steps.</a:t>
            </a:r>
            <a:endParaRPr lang="en-US" dirty="0"/>
          </a:p>
        </p:txBody>
      </p:sp>
    </p:spTree>
    <p:extLst>
      <p:ext uri="{BB962C8B-B14F-4D97-AF65-F5344CB8AC3E}">
        <p14:creationId xmlns:p14="http://schemas.microsoft.com/office/powerpoint/2010/main" val="12795523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US" b="1" dirty="0" smtClean="0"/>
              <a:t>Conclusion</a:t>
            </a:r>
            <a:endParaRPr lang="en-US" b="1" dirty="0"/>
          </a:p>
        </p:txBody>
      </p:sp>
      <p:sp>
        <p:nvSpPr>
          <p:cNvPr id="3" name="Content Placeholder 2"/>
          <p:cNvSpPr>
            <a:spLocks noGrp="1"/>
          </p:cNvSpPr>
          <p:nvPr>
            <p:ph idx="1"/>
          </p:nvPr>
        </p:nvSpPr>
        <p:spPr>
          <a:solidFill>
            <a:schemeClr val="accent2">
              <a:lumMod val="50000"/>
            </a:schemeClr>
          </a:solidFill>
        </p:spPr>
        <p:txBody>
          <a:bodyPr>
            <a:normAutofit fontScale="85000" lnSpcReduction="10000"/>
          </a:bodyPr>
          <a:lstStyle/>
          <a:p>
            <a:r>
              <a:rPr lang="en-US" dirty="0" smtClean="0"/>
              <a:t>The National Health Act 2014 is a commendable legislative initiative in the effort to regulate healthcare delivery in </a:t>
            </a:r>
            <a:r>
              <a:rPr lang="en-US" dirty="0" smtClean="0"/>
              <a:t>Nigeria.</a:t>
            </a:r>
            <a:endParaRPr lang="en-US" dirty="0" smtClean="0"/>
          </a:p>
          <a:p>
            <a:r>
              <a:rPr lang="en-US" dirty="0" smtClean="0"/>
              <a:t>Despite its </a:t>
            </a:r>
            <a:r>
              <a:rPr lang="en-US" dirty="0" smtClean="0"/>
              <a:t>relatively comprehensive </a:t>
            </a:r>
            <a:r>
              <a:rPr lang="en-US" dirty="0" smtClean="0"/>
              <a:t>outlook, it suffers from some important deficiencies in </a:t>
            </a:r>
            <a:r>
              <a:rPr lang="en-US" dirty="0" smtClean="0"/>
              <a:t>scope, interpretations and in terms </a:t>
            </a:r>
            <a:r>
              <a:rPr lang="en-US" dirty="0" smtClean="0"/>
              <a:t>of applicability in actual </a:t>
            </a:r>
            <a:r>
              <a:rPr lang="en-US" dirty="0" smtClean="0"/>
              <a:t>practice.</a:t>
            </a:r>
            <a:endParaRPr lang="en-US" dirty="0" smtClean="0"/>
          </a:p>
          <a:p>
            <a:r>
              <a:rPr lang="en-US" dirty="0" smtClean="0"/>
              <a:t>Lessons learnt from day to day physician-patient interactions are bound to provide the fundamental insights required for the refining amendments to the Act which must come with </a:t>
            </a:r>
            <a:r>
              <a:rPr lang="en-US" dirty="0" smtClean="0"/>
              <a:t>time.</a:t>
            </a:r>
            <a:endParaRPr lang="en-US" dirty="0"/>
          </a:p>
        </p:txBody>
      </p:sp>
    </p:spTree>
    <p:extLst>
      <p:ext uri="{BB962C8B-B14F-4D97-AF65-F5344CB8AC3E}">
        <p14:creationId xmlns:p14="http://schemas.microsoft.com/office/powerpoint/2010/main" val="21299513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50000"/>
            </a:schemeClr>
          </a:solidFill>
        </p:spPr>
        <p:txBody>
          <a:bodyPr/>
          <a:lstStyle/>
          <a:p>
            <a:pPr marL="0" indent="0" algn="ctr">
              <a:buNone/>
            </a:pPr>
            <a:endParaRPr lang="en-US" dirty="0" smtClean="0"/>
          </a:p>
          <a:p>
            <a:pPr marL="0" indent="0" algn="ctr">
              <a:buNone/>
            </a:pPr>
            <a:r>
              <a:rPr lang="en-US" b="1" i="1" dirty="0" smtClean="0"/>
              <a:t>“For time, that curious teacher of the ages, will prove the known, give form to the unknown, and expose the cryptic; in the light of time, all shall be known”</a:t>
            </a:r>
          </a:p>
          <a:p>
            <a:pPr marL="0" indent="0" algn="ctr">
              <a:buNone/>
            </a:pPr>
            <a:r>
              <a:rPr lang="en-US" b="1" i="1" dirty="0" smtClean="0"/>
              <a:t>- Anonymous</a:t>
            </a:r>
            <a:endParaRPr lang="en-US" b="1" i="1" dirty="0"/>
          </a:p>
        </p:txBody>
      </p:sp>
    </p:spTree>
    <p:extLst>
      <p:ext uri="{BB962C8B-B14F-4D97-AF65-F5344CB8AC3E}">
        <p14:creationId xmlns:p14="http://schemas.microsoft.com/office/powerpoint/2010/main" val="26327739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1BFEE58C-FD0C-42DF-B456-61220961E487}" type="slidenum">
              <a:rPr lang="en-US" smtClean="0"/>
              <a:t>66</a:t>
            </a:fld>
            <a:endParaRPr lang="en-US" dirty="0"/>
          </a:p>
        </p:txBody>
      </p:sp>
      <p:sp>
        <p:nvSpPr>
          <p:cNvPr id="4" name="Content Placeholder 3"/>
          <p:cNvSpPr>
            <a:spLocks noGrp="1"/>
          </p:cNvSpPr>
          <p:nvPr>
            <p:ph sz="quarter" idx="1"/>
          </p:nvPr>
        </p:nvSpPr>
        <p:spPr>
          <a:xfrm>
            <a:off x="457200" y="533400"/>
            <a:ext cx="8229600" cy="4525963"/>
          </a:xfrm>
          <a:solidFill>
            <a:schemeClr val="accent2">
              <a:lumMod val="50000"/>
            </a:schemeClr>
          </a:solidFill>
        </p:spPr>
        <p:txBody>
          <a:bodyPr/>
          <a:lstStyle/>
          <a:p>
            <a:pPr algn="ctr"/>
            <a:endParaRPr lang="en-US" dirty="0" smtClean="0"/>
          </a:p>
          <a:p>
            <a:pPr marL="0" indent="0" algn="ctr">
              <a:buNone/>
            </a:pPr>
            <a:r>
              <a:rPr lang="en-US" b="1" dirty="0" smtClean="0"/>
              <a:t>“There is a tide in the affairs of men which taken at the flood, leads on to fortune; Omitted, all the voyage of their life is bound in shallows and in miseries. On such a full sea are we now afloat, And we must take the current when it serves or lose our ventures”</a:t>
            </a:r>
          </a:p>
          <a:p>
            <a:pPr algn="ctr">
              <a:buFontTx/>
              <a:buChar char="-"/>
            </a:pPr>
            <a:r>
              <a:rPr lang="en-US" dirty="0" smtClean="0"/>
              <a:t>Shakespeare in </a:t>
            </a:r>
            <a:r>
              <a:rPr lang="en-US" i="1" dirty="0" smtClean="0"/>
              <a:t>Julius Caesar</a:t>
            </a:r>
          </a:p>
        </p:txBody>
      </p:sp>
      <p:sp>
        <p:nvSpPr>
          <p:cNvPr id="2" name="TextBox 1"/>
          <p:cNvSpPr txBox="1"/>
          <p:nvPr/>
        </p:nvSpPr>
        <p:spPr>
          <a:xfrm>
            <a:off x="457200" y="5334000"/>
            <a:ext cx="8305800" cy="954107"/>
          </a:xfrm>
          <a:prstGeom prst="rect">
            <a:avLst/>
          </a:prstGeom>
          <a:solidFill>
            <a:schemeClr val="tx2">
              <a:lumMod val="50000"/>
            </a:schemeClr>
          </a:solidFill>
        </p:spPr>
        <p:txBody>
          <a:bodyPr wrap="square" rtlCol="0">
            <a:spAutoFit/>
          </a:bodyPr>
          <a:lstStyle/>
          <a:p>
            <a:pPr algn="ctr"/>
            <a:r>
              <a:rPr lang="en-US" sz="2800" b="1" i="1" dirty="0" smtClean="0"/>
              <a:t>Let us seize the moment provided by this law to do our own best for humanity!</a:t>
            </a:r>
            <a:endParaRPr lang="en-US" sz="2800" b="1" i="1" dirty="0"/>
          </a:p>
        </p:txBody>
      </p:sp>
    </p:spTree>
    <p:extLst>
      <p:ext uri="{BB962C8B-B14F-4D97-AF65-F5344CB8AC3E}">
        <p14:creationId xmlns:p14="http://schemas.microsoft.com/office/powerpoint/2010/main" val="38615292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6000" b="1" dirty="0" smtClean="0"/>
              <a:t>Thank you very much!!!</a:t>
            </a:r>
            <a:endParaRPr lang="en-US" sz="6000" b="1" dirty="0"/>
          </a:p>
        </p:txBody>
      </p:sp>
    </p:spTree>
    <p:extLst>
      <p:ext uri="{BB962C8B-B14F-4D97-AF65-F5344CB8AC3E}">
        <p14:creationId xmlns:p14="http://schemas.microsoft.com/office/powerpoint/2010/main" val="3926681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US" b="1" dirty="0" smtClean="0"/>
              <a:t>Emergency treatment under the Act</a:t>
            </a:r>
            <a:endParaRPr lang="en-US" b="1" dirty="0"/>
          </a:p>
        </p:txBody>
      </p:sp>
      <p:sp>
        <p:nvSpPr>
          <p:cNvPr id="3" name="Content Placeholder 2"/>
          <p:cNvSpPr>
            <a:spLocks noGrp="1"/>
          </p:cNvSpPr>
          <p:nvPr>
            <p:ph idx="1"/>
          </p:nvPr>
        </p:nvSpPr>
        <p:spPr>
          <a:xfrm>
            <a:off x="457200" y="1600200"/>
            <a:ext cx="8229600" cy="4876800"/>
          </a:xfrm>
          <a:solidFill>
            <a:schemeClr val="accent4">
              <a:lumMod val="50000"/>
            </a:schemeClr>
          </a:solidFill>
        </p:spPr>
        <p:txBody>
          <a:bodyPr>
            <a:normAutofit fontScale="92500" lnSpcReduction="10000"/>
          </a:bodyPr>
          <a:lstStyle/>
          <a:p>
            <a:r>
              <a:rPr lang="en-US" dirty="0" smtClean="0"/>
              <a:t>Covered in section 20</a:t>
            </a:r>
          </a:p>
          <a:p>
            <a:pPr lvl="1"/>
            <a:r>
              <a:rPr lang="en-US" dirty="0" smtClean="0"/>
              <a:t>“A health care provider, health worker or health establishment shall not refuse a person emergency medical treatment for </a:t>
            </a:r>
            <a:r>
              <a:rPr lang="en-US" i="1" u="sng" dirty="0" smtClean="0"/>
              <a:t>any reason whatsoever</a:t>
            </a:r>
            <a:r>
              <a:rPr lang="en-US" dirty="0" smtClean="0"/>
              <a:t>”(emphasis mine)</a:t>
            </a:r>
          </a:p>
          <a:p>
            <a:pPr lvl="1"/>
            <a:r>
              <a:rPr lang="en-US" dirty="0" smtClean="0"/>
              <a:t>Contravention: guilty of an offence; fine of N100,000 or six months’ imprisonment or both</a:t>
            </a:r>
          </a:p>
          <a:p>
            <a:r>
              <a:rPr lang="en-US" b="1" dirty="0" smtClean="0">
                <a:solidFill>
                  <a:srgbClr val="FF0000"/>
                </a:solidFill>
              </a:rPr>
              <a:t>Cryptic</a:t>
            </a:r>
            <a:r>
              <a:rPr lang="en-US" dirty="0" smtClean="0"/>
              <a:t> </a:t>
            </a:r>
            <a:r>
              <a:rPr lang="en-US" dirty="0" smtClean="0"/>
              <a:t>OR</a:t>
            </a:r>
            <a:r>
              <a:rPr lang="en-US" dirty="0" smtClean="0"/>
              <a:t> </a:t>
            </a:r>
            <a:r>
              <a:rPr lang="en-US" b="1" dirty="0" smtClean="0">
                <a:solidFill>
                  <a:srgbClr val="FF0000"/>
                </a:solidFill>
              </a:rPr>
              <a:t>unknown</a:t>
            </a:r>
            <a:r>
              <a:rPr lang="en-US" dirty="0" smtClean="0"/>
              <a:t>:</a:t>
            </a:r>
          </a:p>
          <a:p>
            <a:pPr lvl="1"/>
            <a:r>
              <a:rPr lang="en-US" dirty="0" smtClean="0"/>
              <a:t>s. 64 defines “reasonable cause” as any extenuating circumstance which prevents the healthcare provider, etc. from providing emergency medical treatment</a:t>
            </a:r>
            <a:endParaRPr lang="en-US" dirty="0"/>
          </a:p>
        </p:txBody>
      </p:sp>
    </p:spTree>
    <p:extLst>
      <p:ext uri="{BB962C8B-B14F-4D97-AF65-F5344CB8AC3E}">
        <p14:creationId xmlns:p14="http://schemas.microsoft.com/office/powerpoint/2010/main" val="231163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4">
              <a:lumMod val="50000"/>
            </a:schemeClr>
          </a:solidFill>
        </p:spPr>
        <p:txBody>
          <a:bodyPr>
            <a:normAutofit lnSpcReduction="10000"/>
          </a:bodyPr>
          <a:lstStyle/>
          <a:p>
            <a:r>
              <a:rPr lang="en-US" dirty="0" smtClean="0"/>
              <a:t>Does compliance with s. 20 differentiate </a:t>
            </a:r>
            <a:r>
              <a:rPr lang="en-US" b="1" i="1" dirty="0" smtClean="0"/>
              <a:t>private</a:t>
            </a:r>
            <a:r>
              <a:rPr lang="en-US" dirty="0" smtClean="0"/>
              <a:t> from </a:t>
            </a:r>
            <a:r>
              <a:rPr lang="en-US" b="1" i="1" dirty="0" smtClean="0"/>
              <a:t>public</a:t>
            </a:r>
            <a:r>
              <a:rPr lang="en-US" dirty="0" smtClean="0"/>
              <a:t> health establishments? </a:t>
            </a:r>
            <a:r>
              <a:rPr lang="en-US" dirty="0" smtClean="0"/>
              <a:t>No. So, who </a:t>
            </a:r>
            <a:r>
              <a:rPr lang="en-US" dirty="0" smtClean="0"/>
              <a:t>bears the cost </a:t>
            </a:r>
            <a:r>
              <a:rPr lang="en-US" dirty="0" smtClean="0"/>
              <a:t>of mandatory </a:t>
            </a:r>
            <a:r>
              <a:rPr lang="en-US" dirty="0" smtClean="0"/>
              <a:t>treatment on emergency </a:t>
            </a:r>
            <a:r>
              <a:rPr lang="en-US" dirty="0" smtClean="0"/>
              <a:t>basis in private </a:t>
            </a:r>
            <a:r>
              <a:rPr lang="en-US" dirty="0" err="1" smtClean="0"/>
              <a:t>Hs</a:t>
            </a:r>
            <a:r>
              <a:rPr lang="en-US" dirty="0" smtClean="0"/>
              <a:t>?</a:t>
            </a:r>
            <a:endParaRPr lang="en-US" dirty="0" smtClean="0"/>
          </a:p>
          <a:p>
            <a:r>
              <a:rPr lang="en-US" dirty="0" smtClean="0"/>
              <a:t>Note: s. 48(1)(b): consent may be </a:t>
            </a:r>
            <a:r>
              <a:rPr lang="en-US" i="1" u="sng" dirty="0" smtClean="0"/>
              <a:t>waived</a:t>
            </a:r>
            <a:r>
              <a:rPr lang="en-US" dirty="0" smtClean="0"/>
              <a:t> for medical investigations and treatment in emergency cases although this relates directly to removal of tissue, blood or blood products from living </a:t>
            </a:r>
            <a:r>
              <a:rPr lang="en-US" dirty="0" smtClean="0"/>
              <a:t>persons – extent of application??</a:t>
            </a:r>
            <a:endParaRPr lang="en-US" dirty="0"/>
          </a:p>
        </p:txBody>
      </p:sp>
    </p:spTree>
    <p:extLst>
      <p:ext uri="{BB962C8B-B14F-4D97-AF65-F5344CB8AC3E}">
        <p14:creationId xmlns:p14="http://schemas.microsoft.com/office/powerpoint/2010/main" val="15822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US" b="1" dirty="0" smtClean="0"/>
              <a:t>Rights of users and providers of healthcare</a:t>
            </a:r>
            <a:endParaRPr lang="en-US" b="1" dirty="0"/>
          </a:p>
        </p:txBody>
      </p:sp>
      <p:sp>
        <p:nvSpPr>
          <p:cNvPr id="3" name="Content Placeholder 2"/>
          <p:cNvSpPr>
            <a:spLocks noGrp="1"/>
          </p:cNvSpPr>
          <p:nvPr>
            <p:ph idx="1"/>
          </p:nvPr>
        </p:nvSpPr>
        <p:spPr>
          <a:solidFill>
            <a:schemeClr val="accent4">
              <a:lumMod val="50000"/>
            </a:schemeClr>
          </a:solidFill>
        </p:spPr>
        <p:txBody>
          <a:bodyPr/>
          <a:lstStyle/>
          <a:p>
            <a:r>
              <a:rPr lang="en-US" dirty="0" smtClean="0"/>
              <a:t>Covered in section 21</a:t>
            </a:r>
          </a:p>
          <a:p>
            <a:r>
              <a:rPr lang="en-US" b="1" dirty="0" smtClean="0">
                <a:solidFill>
                  <a:srgbClr val="FF0000"/>
                </a:solidFill>
              </a:rPr>
              <a:t>Human rights: apply to both users and providers</a:t>
            </a:r>
          </a:p>
          <a:p>
            <a:r>
              <a:rPr lang="en-US" dirty="0" smtClean="0"/>
              <a:t>Ethical duty to protect the rights of patients</a:t>
            </a:r>
          </a:p>
          <a:p>
            <a:pPr lvl="1"/>
            <a:r>
              <a:rPr lang="en-US" dirty="0" smtClean="0"/>
              <a:t>Autonomy</a:t>
            </a:r>
          </a:p>
          <a:p>
            <a:pPr lvl="1"/>
            <a:r>
              <a:rPr lang="en-US" dirty="0" smtClean="0"/>
              <a:t>Beneficence</a:t>
            </a:r>
          </a:p>
          <a:p>
            <a:pPr lvl="1"/>
            <a:r>
              <a:rPr lang="en-US" dirty="0" smtClean="0"/>
              <a:t>Non-maleficence</a:t>
            </a:r>
          </a:p>
          <a:p>
            <a:pPr lvl="1"/>
            <a:r>
              <a:rPr lang="en-US" dirty="0" smtClean="0"/>
              <a:t>Justice: in the distributive sense</a:t>
            </a:r>
            <a:endParaRPr lang="en-US" dirty="0"/>
          </a:p>
        </p:txBody>
      </p:sp>
    </p:spTree>
    <p:extLst>
      <p:ext uri="{BB962C8B-B14F-4D97-AF65-F5344CB8AC3E}">
        <p14:creationId xmlns:p14="http://schemas.microsoft.com/office/powerpoint/2010/main" val="1377716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1552</TotalTime>
  <Words>4602</Words>
  <Application>Microsoft Office PowerPoint</Application>
  <PresentationFormat>On-screen Show (4:3)</PresentationFormat>
  <Paragraphs>350</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The National Health Act 2014 in clinical practice: The Known, the Unknown and the Cryptic</vt:lpstr>
      <vt:lpstr>Introduction</vt:lpstr>
      <vt:lpstr>The National Health Act</vt:lpstr>
      <vt:lpstr>The National Health Act 2</vt:lpstr>
      <vt:lpstr>The National Health Act 3</vt:lpstr>
      <vt:lpstr>Areas of focus in clinical practice</vt:lpstr>
      <vt:lpstr>Emergency treatment under the Act</vt:lpstr>
      <vt:lpstr>PowerPoint Presentation</vt:lpstr>
      <vt:lpstr>Rights of users and providers of healthcare</vt:lpstr>
      <vt:lpstr>Do patients have rights?</vt:lpstr>
      <vt:lpstr>Do patients have rights? 2</vt:lpstr>
      <vt:lpstr>Do patients have rights? 3</vt:lpstr>
      <vt:lpstr>Do healthcare providers have rights?</vt:lpstr>
      <vt:lpstr>PowerPoint Presentation</vt:lpstr>
      <vt:lpstr>Indemnity of staff</vt:lpstr>
      <vt:lpstr>Healthcare user’s consent</vt:lpstr>
      <vt:lpstr>Incompetent adults</vt:lpstr>
      <vt:lpstr>Consent and children</vt:lpstr>
      <vt:lpstr>Informed consent: relevant case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Records</vt:lpstr>
      <vt:lpstr>Confidentiality</vt:lpstr>
      <vt:lpstr>Medical Confidentiality</vt:lpstr>
      <vt:lpstr>Common law duty of Confidentiality</vt:lpstr>
      <vt:lpstr>Common law duty of Confidentiality 2</vt:lpstr>
      <vt:lpstr>Furniss v Fitchett (1958) NZLR 396] </vt:lpstr>
      <vt:lpstr>Confidentiality and professional conduct</vt:lpstr>
      <vt:lpstr>Confidentiality as per the Code of Medical Ethics in Nigeria</vt:lpstr>
      <vt:lpstr>PowerPoint Presentation</vt:lpstr>
      <vt:lpstr>Steps to take before disclosure of Confidential information</vt:lpstr>
      <vt:lpstr>Limits to Confidentiality: the “proper” breach</vt:lpstr>
      <vt:lpstr>Limits to Confidentiality: the “proper” breach 2</vt:lpstr>
      <vt:lpstr>Practical Dilemmas w.r.t Confidentiality</vt:lpstr>
      <vt:lpstr>Relevant Case 1</vt:lpstr>
      <vt:lpstr>Relevant Case 1 cont’d</vt:lpstr>
      <vt:lpstr>Relevant Case 2</vt:lpstr>
      <vt:lpstr>Relevant Case 2 cont’d</vt:lpstr>
      <vt:lpstr>Relevant Case 3</vt:lpstr>
      <vt:lpstr>Relevant Case 3</vt:lpstr>
      <vt:lpstr>Tarasoff 1: A confidentiality dilemma</vt:lpstr>
      <vt:lpstr>Tarasoff 1: A confidentiality dilemma 2</vt:lpstr>
      <vt:lpstr>Access to records</vt:lpstr>
      <vt:lpstr>PowerPoint Presentation</vt:lpstr>
      <vt:lpstr>PowerPoint Presentation</vt:lpstr>
      <vt:lpstr>PowerPoint Presentation</vt:lpstr>
      <vt:lpstr>Access to Records: exemplary law</vt:lpstr>
      <vt:lpstr>Electronic Health Records: a note</vt:lpstr>
      <vt:lpstr>PowerPoint Presentation</vt:lpstr>
      <vt:lpstr>Beyond Codes and frameworks: The Freedom of Information Act (2011)</vt:lpstr>
      <vt:lpstr>PowerPoint Presentation</vt:lpstr>
      <vt:lpstr>Complaints Procedure</vt:lpstr>
      <vt:lpstr>Regulation of Assisted Reproduction: The Nigerian Situation</vt:lpstr>
      <vt:lpstr>Regulation of IVF under the Act: s. 50</vt:lpstr>
      <vt:lpstr>PowerPoint Presentation</vt:lpstr>
      <vt:lpstr>Other important areas</vt:lpstr>
      <vt:lpstr>Other important areas 2</vt:lpstr>
      <vt:lpstr>Recommendations</vt:lpstr>
      <vt:lpstr>Conclusion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Health Act 2014 in clinical practice: The Known, the Unknown and the Cryptic</dc:title>
  <dc:creator>DR OGUNWALE</dc:creator>
  <cp:lastModifiedBy>DR OGUNWALE</cp:lastModifiedBy>
  <cp:revision>51</cp:revision>
  <cp:lastPrinted>2015-12-14T21:13:25Z</cp:lastPrinted>
  <dcterms:created xsi:type="dcterms:W3CDTF">2015-12-13T20:22:00Z</dcterms:created>
  <dcterms:modified xsi:type="dcterms:W3CDTF">2015-12-15T04:46:25Z</dcterms:modified>
</cp:coreProperties>
</file>