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85" r:id="rId4"/>
    <p:sldId id="269" r:id="rId5"/>
    <p:sldId id="258" r:id="rId6"/>
    <p:sldId id="259" r:id="rId7"/>
    <p:sldId id="260" r:id="rId8"/>
    <p:sldId id="261" r:id="rId9"/>
    <p:sldId id="262" r:id="rId10"/>
    <p:sldId id="263" r:id="rId11"/>
    <p:sldId id="264" r:id="rId12"/>
    <p:sldId id="265" r:id="rId13"/>
    <p:sldId id="266" r:id="rId14"/>
    <p:sldId id="267" r:id="rId15"/>
    <p:sldId id="268" r:id="rId16"/>
    <p:sldId id="270" r:id="rId17"/>
    <p:sldId id="271" r:id="rId18"/>
    <p:sldId id="272" r:id="rId19"/>
    <p:sldId id="273" r:id="rId20"/>
    <p:sldId id="274" r:id="rId21"/>
    <p:sldId id="275" r:id="rId22"/>
    <p:sldId id="276" r:id="rId23"/>
    <p:sldId id="277" r:id="rId24"/>
    <p:sldId id="280" r:id="rId25"/>
    <p:sldId id="281" r:id="rId26"/>
    <p:sldId id="282" r:id="rId27"/>
    <p:sldId id="283" r:id="rId28"/>
    <p:sldId id="279" r:id="rId29"/>
    <p:sldId id="284" r:id="rId30"/>
    <p:sldId id="286"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865B461C-6E4F-4062-95C3-ADAC442085EE}" type="datetimeFigureOut">
              <a:rPr lang="en-US" smtClean="0"/>
              <a:t>12/14/2015</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C3E8378D-E685-42FD-875B-B085F830160C}" type="slidenum">
              <a:rPr lang="en-US" smtClean="0"/>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65B461C-6E4F-4062-95C3-ADAC442085EE}" type="datetimeFigureOut">
              <a:rPr lang="en-US" smtClean="0"/>
              <a:t>12/14/2015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E8378D-E685-42FD-875B-B085F830160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65B461C-6E4F-4062-95C3-ADAC442085EE}" type="datetimeFigureOut">
              <a:rPr lang="en-US" smtClean="0"/>
              <a:t>12/14/2015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E8378D-E685-42FD-875B-B085F830160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865B461C-6E4F-4062-95C3-ADAC442085EE}" type="datetimeFigureOut">
              <a:rPr lang="en-US" smtClean="0"/>
              <a:t>12/14/2015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E8378D-E685-42FD-875B-B085F830160C}" type="slidenum">
              <a:rPr lang="en-US" smtClean="0"/>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65B461C-6E4F-4062-95C3-ADAC442085EE}" type="datetimeFigureOut">
              <a:rPr lang="en-US" smtClean="0"/>
              <a:t>12/14/2015</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C3E8378D-E685-42FD-875B-B085F830160C}"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865B461C-6E4F-4062-95C3-ADAC442085EE}" type="datetimeFigureOut">
              <a:rPr lang="en-US" smtClean="0"/>
              <a:t>12/14/2015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E8378D-E685-42FD-875B-B085F830160C}" type="slidenum">
              <a:rPr lang="en-US" smtClean="0"/>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865B461C-6E4F-4062-95C3-ADAC442085EE}" type="datetimeFigureOut">
              <a:rPr lang="en-US" smtClean="0"/>
              <a:t>12/14/2015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3E8378D-E685-42FD-875B-B085F830160C}" type="slidenum">
              <a:rPr lang="en-US" smtClean="0"/>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65B461C-6E4F-4062-95C3-ADAC442085EE}" type="datetimeFigureOut">
              <a:rPr lang="en-US" smtClean="0"/>
              <a:t>12/14/2015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3E8378D-E685-42FD-875B-B085F830160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5B461C-6E4F-4062-95C3-ADAC442085EE}" type="datetimeFigureOut">
              <a:rPr lang="en-US" smtClean="0"/>
              <a:t>12/14/2015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3E8378D-E685-42FD-875B-B085F830160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65B461C-6E4F-4062-95C3-ADAC442085EE}" type="datetimeFigureOut">
              <a:rPr lang="en-US" smtClean="0"/>
              <a:t>12/14/2015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E8378D-E685-42FD-875B-B085F830160C}" type="slidenum">
              <a:rPr lang="en-US" smtClean="0"/>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65B461C-6E4F-4062-95C3-ADAC442085EE}" type="datetimeFigureOut">
              <a:rPr lang="en-US" smtClean="0"/>
              <a:t>12/14/2015</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C3E8378D-E685-42FD-875B-B085F830160C}" type="slidenum">
              <a:rPr lang="en-US" smtClean="0"/>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865B461C-6E4F-4062-95C3-ADAC442085EE}" type="datetimeFigureOut">
              <a:rPr lang="en-US" smtClean="0"/>
              <a:t>12/14/2015</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C3E8378D-E685-42FD-875B-B085F830160C}"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Autofit/>
          </a:bodyPr>
          <a:lstStyle/>
          <a:p>
            <a:r>
              <a:rPr lang="en-US" sz="1600" b="1" dirty="0" err="1"/>
              <a:t>Babafemi</a:t>
            </a:r>
            <a:r>
              <a:rPr lang="en-US" sz="1600" b="1" dirty="0"/>
              <a:t> </a:t>
            </a:r>
            <a:r>
              <a:rPr lang="en-US" sz="1600" b="1" dirty="0" err="1"/>
              <a:t>Odunsi</a:t>
            </a:r>
            <a:r>
              <a:rPr lang="en-US" sz="1600" b="1" dirty="0"/>
              <a:t>, LL.M (Toronto), </a:t>
            </a:r>
            <a:r>
              <a:rPr lang="en-US" sz="1600" b="1" dirty="0" err="1"/>
              <a:t>Ph.D</a:t>
            </a:r>
            <a:r>
              <a:rPr lang="en-US" sz="1600" b="1" dirty="0"/>
              <a:t> (Ife), </a:t>
            </a:r>
            <a:r>
              <a:rPr lang="en-US" sz="1600" b="1" dirty="0" smtClean="0"/>
              <a:t>B.L</a:t>
            </a:r>
            <a:endParaRPr lang="en-US" sz="1600" dirty="0"/>
          </a:p>
          <a:p>
            <a:r>
              <a:rPr lang="en-US" sz="1600" dirty="0" smtClean="0"/>
              <a:t>Associate Prof., </a:t>
            </a:r>
            <a:r>
              <a:rPr lang="en-US" sz="1600" dirty="0"/>
              <a:t>Faculty of Law, </a:t>
            </a:r>
            <a:r>
              <a:rPr lang="en-US" sz="1600" dirty="0" err="1"/>
              <a:t>Obafemi</a:t>
            </a:r>
            <a:r>
              <a:rPr lang="en-US" sz="1600" dirty="0"/>
              <a:t> </a:t>
            </a:r>
            <a:r>
              <a:rPr lang="en-US" sz="1600" dirty="0" err="1"/>
              <a:t>Awolowo</a:t>
            </a:r>
            <a:r>
              <a:rPr lang="en-US" sz="1600" dirty="0"/>
              <a:t> University, Ile-Ife, Nigeria;    </a:t>
            </a:r>
            <a:endParaRPr lang="en-US" sz="1600" dirty="0" smtClean="0"/>
          </a:p>
          <a:p>
            <a:r>
              <a:rPr lang="en-US" sz="1600" dirty="0" smtClean="0"/>
              <a:t> </a:t>
            </a:r>
            <a:r>
              <a:rPr lang="en-US" sz="1600" b="1" dirty="0"/>
              <a:t>McArthur Fellow</a:t>
            </a:r>
            <a:r>
              <a:rPr lang="en-US" sz="1600" dirty="0"/>
              <a:t>, Faculty of Law, University of Toronto, Toronto, Canada</a:t>
            </a:r>
          </a:p>
          <a:p>
            <a:r>
              <a:rPr lang="en-US" sz="1600" dirty="0"/>
              <a:t>Formerly: </a:t>
            </a:r>
            <a:r>
              <a:rPr lang="en-US" sz="1600" b="1" dirty="0"/>
              <a:t>Research Associate</a:t>
            </a:r>
            <a:r>
              <a:rPr lang="en-US" sz="1600" dirty="0"/>
              <a:t>, Faculty of  Law, University of Pretoria, Pretoria, South Africa, </a:t>
            </a:r>
            <a:r>
              <a:rPr lang="en-US" sz="1600" b="1" dirty="0"/>
              <a:t>Research Fellow, </a:t>
            </a:r>
            <a:r>
              <a:rPr lang="en-US" sz="1600" dirty="0"/>
              <a:t>Faculty of Law, University of  the Free State, Bloemfontein, South Africa. </a:t>
            </a:r>
          </a:p>
        </p:txBody>
      </p:sp>
      <p:sp>
        <p:nvSpPr>
          <p:cNvPr id="2" name="Title 1"/>
          <p:cNvSpPr>
            <a:spLocks noGrp="1"/>
          </p:cNvSpPr>
          <p:nvPr>
            <p:ph type="ctrTitle"/>
          </p:nvPr>
        </p:nvSpPr>
        <p:spPr/>
        <p:txBody>
          <a:bodyPr>
            <a:normAutofit fontScale="90000"/>
          </a:bodyPr>
          <a:lstStyle/>
          <a:p>
            <a:r>
              <a:rPr lang="en-US" b="1" dirty="0"/>
              <a:t>While the Elephants dance: Reflections on Nigeria’s </a:t>
            </a:r>
            <a:r>
              <a:rPr lang="en-US" b="1" i="1" dirty="0"/>
              <a:t>National Health Act</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People and Desperate search for healthcare</a:t>
            </a:r>
            <a:endParaRPr lang="en-US" dirty="0"/>
          </a:p>
        </p:txBody>
      </p:sp>
      <p:sp>
        <p:nvSpPr>
          <p:cNvPr id="3" name="Content Placeholder 2"/>
          <p:cNvSpPr>
            <a:spLocks noGrp="1"/>
          </p:cNvSpPr>
          <p:nvPr>
            <p:ph sz="quarter" idx="1"/>
          </p:nvPr>
        </p:nvSpPr>
        <p:spPr/>
        <p:txBody>
          <a:bodyPr>
            <a:noAutofit/>
          </a:bodyPr>
          <a:lstStyle/>
          <a:p>
            <a:r>
              <a:rPr lang="en-US" sz="3600" dirty="0"/>
              <a:t>Because of financial constraints, many people cannot </a:t>
            </a:r>
            <a:r>
              <a:rPr lang="en-US" sz="3600" dirty="0" err="1" smtClean="0"/>
              <a:t>patronise</a:t>
            </a:r>
            <a:r>
              <a:rPr lang="en-US" sz="3600" dirty="0" smtClean="0"/>
              <a:t> </a:t>
            </a:r>
            <a:r>
              <a:rPr lang="en-US" sz="3600" dirty="0"/>
              <a:t>the high-brow comparatively well-equipped health care providers</a:t>
            </a:r>
            <a:r>
              <a:rPr lang="en-US" sz="3600" dirty="0" smtClean="0"/>
              <a:t>.</a:t>
            </a:r>
          </a:p>
          <a:p>
            <a:r>
              <a:rPr lang="en-US" sz="3600" dirty="0"/>
              <a:t>They </a:t>
            </a:r>
            <a:r>
              <a:rPr lang="en-US" sz="3600" dirty="0" smtClean="0"/>
              <a:t>tend </a:t>
            </a:r>
            <a:r>
              <a:rPr lang="en-US" sz="3600" dirty="0"/>
              <a:t>to patronize the relatively affordable providers, which may be staffed with anything from people without the requisite professional training to outright quacks and </a:t>
            </a:r>
            <a:r>
              <a:rPr lang="en-US" sz="3600" dirty="0" smtClean="0"/>
              <a:t>fraudsters.</a:t>
            </a:r>
            <a:endParaRPr lang="en-US" sz="36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People and search for healthcare (</a:t>
            </a:r>
            <a:r>
              <a:rPr lang="en-US" dirty="0" err="1" smtClean="0"/>
              <a:t>contd</a:t>
            </a:r>
            <a:r>
              <a:rPr lang="en-US" dirty="0" smtClean="0"/>
              <a:t>)</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To be profitable,  the “affordable</a:t>
            </a:r>
            <a:r>
              <a:rPr lang="en-US" dirty="0"/>
              <a:t>” private health </a:t>
            </a:r>
            <a:r>
              <a:rPr lang="en-US" dirty="0" smtClean="0"/>
              <a:t>care may be inclined to </a:t>
            </a:r>
            <a:r>
              <a:rPr lang="en-US" dirty="0"/>
              <a:t>acquire and dispense cheap and, probably, fake or expired drugs with attendant serious effects on the patients</a:t>
            </a:r>
            <a:r>
              <a:rPr lang="en-US" dirty="0" smtClean="0"/>
              <a:t>.</a:t>
            </a:r>
          </a:p>
          <a:p>
            <a:r>
              <a:rPr lang="en-US" dirty="0"/>
              <a:t>In some cases, some people may not even be able </a:t>
            </a:r>
            <a:r>
              <a:rPr lang="en-US" dirty="0" smtClean="0"/>
              <a:t>afford </a:t>
            </a:r>
            <a:r>
              <a:rPr lang="en-US" dirty="0"/>
              <a:t>the “affordable” healthcare providers. Such people tend to resort to self-treatment by patronizing patent medicine stores and itinerant drug hawkers carrying on business on the streets, </a:t>
            </a:r>
            <a:r>
              <a:rPr lang="en-US" dirty="0" smtClean="0"/>
              <a:t>motor </a:t>
            </a:r>
            <a:r>
              <a:rPr lang="en-US" dirty="0"/>
              <a:t>parks, markets and other venues. </a:t>
            </a:r>
            <a:endParaRPr lang="en-US" dirty="0" smtClean="0"/>
          </a:p>
          <a:p>
            <a:r>
              <a:rPr lang="en-US" dirty="0"/>
              <a:t>Related to the </a:t>
            </a:r>
            <a:r>
              <a:rPr lang="en-US" dirty="0" smtClean="0"/>
              <a:t>above has been the emergence </a:t>
            </a:r>
            <a:r>
              <a:rPr lang="en-US" dirty="0"/>
              <a:t>and activities of unorthodox </a:t>
            </a:r>
            <a:r>
              <a:rPr lang="en-US" dirty="0" smtClean="0"/>
              <a:t>“</a:t>
            </a:r>
            <a:r>
              <a:rPr lang="en-US" dirty="0" err="1" smtClean="0"/>
              <a:t>trado</a:t>
            </a:r>
            <a:r>
              <a:rPr lang="en-US" dirty="0" smtClean="0"/>
              <a:t>-medical” </a:t>
            </a:r>
            <a:r>
              <a:rPr lang="en-US" dirty="0"/>
              <a:t>practitioners </a:t>
            </a:r>
            <a:r>
              <a:rPr lang="en-US" dirty="0" smtClean="0"/>
              <a:t>of various shades and </a:t>
            </a:r>
            <a:r>
              <a:rPr lang="en-US" dirty="0" err="1" smtClean="0"/>
              <a:t>colours</a:t>
            </a:r>
            <a:r>
              <a:rPr lang="en-US" dirty="0"/>
              <a:t> </a:t>
            </a:r>
            <a:r>
              <a:rPr lang="en-US" dirty="0" smtClean="0"/>
              <a:t>along with </a:t>
            </a:r>
            <a:r>
              <a:rPr lang="en-US" dirty="0" err="1" smtClean="0"/>
              <a:t>mobile“traditional</a:t>
            </a:r>
            <a:r>
              <a:rPr lang="en-US" dirty="0" smtClean="0"/>
              <a:t> pharmacies /clinics</a:t>
            </a:r>
            <a:r>
              <a:rPr lang="en-US" smtClean="0"/>
              <a:t>” who </a:t>
            </a:r>
            <a:r>
              <a:rPr lang="en-US" dirty="0" smtClean="0"/>
              <a:t>mostly focus on sexual and reproductive medicines. </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People and search for healthcare (</a:t>
            </a:r>
            <a:r>
              <a:rPr lang="en-US" dirty="0" err="1"/>
              <a:t>contd</a:t>
            </a:r>
            <a:r>
              <a:rPr lang="en-US" dirty="0"/>
              <a:t>)</a:t>
            </a:r>
          </a:p>
        </p:txBody>
      </p:sp>
      <p:sp>
        <p:nvSpPr>
          <p:cNvPr id="3" name="Content Placeholder 2"/>
          <p:cNvSpPr>
            <a:spLocks noGrp="1"/>
          </p:cNvSpPr>
          <p:nvPr>
            <p:ph sz="quarter" idx="1"/>
          </p:nvPr>
        </p:nvSpPr>
        <p:spPr/>
        <p:txBody>
          <a:bodyPr>
            <a:normAutofit fontScale="92500" lnSpcReduction="20000"/>
          </a:bodyPr>
          <a:lstStyle/>
          <a:p>
            <a:r>
              <a:rPr lang="en-US" dirty="0" smtClean="0"/>
              <a:t>In some cases, Nigerians are constrained to turn to “</a:t>
            </a:r>
            <a:r>
              <a:rPr lang="en-US" dirty="0"/>
              <a:t>spiritual healers”. </a:t>
            </a:r>
            <a:r>
              <a:rPr lang="en-US" dirty="0" smtClean="0"/>
              <a:t> Crowds </a:t>
            </a:r>
            <a:r>
              <a:rPr lang="en-US" dirty="0"/>
              <a:t>at crusades, revivals, </a:t>
            </a:r>
            <a:r>
              <a:rPr lang="en-US" dirty="0" smtClean="0"/>
              <a:t>etc. illustrate this.</a:t>
            </a:r>
            <a:r>
              <a:rPr lang="en-US" dirty="0"/>
              <a:t> In extreme cases, </a:t>
            </a:r>
            <a:r>
              <a:rPr lang="en-US" dirty="0" smtClean="0"/>
              <a:t>this option can </a:t>
            </a:r>
            <a:r>
              <a:rPr lang="en-US" dirty="0"/>
              <a:t>even result in tragic consequences, as the Botswana case of </a:t>
            </a:r>
            <a:r>
              <a:rPr lang="en-US" i="1" dirty="0"/>
              <a:t>State v </a:t>
            </a:r>
            <a:r>
              <a:rPr lang="en-US" i="1" dirty="0" err="1"/>
              <a:t>Motlogelwa</a:t>
            </a:r>
            <a:r>
              <a:rPr lang="en-US" i="1" dirty="0"/>
              <a:t> </a:t>
            </a:r>
            <a:r>
              <a:rPr lang="en-US" i="1" dirty="0" err="1" smtClean="0"/>
              <a:t>Motlogelwa</a:t>
            </a:r>
            <a:r>
              <a:rPr lang="en-US" i="1" dirty="0" smtClean="0"/>
              <a:t> </a:t>
            </a:r>
            <a:r>
              <a:rPr lang="en-US" dirty="0" smtClean="0"/>
              <a:t>illustrates.</a:t>
            </a:r>
          </a:p>
          <a:p>
            <a:r>
              <a:rPr lang="en-US" dirty="0" smtClean="0"/>
              <a:t>Generally this is the possibility of exploitation by charlatans: “The </a:t>
            </a:r>
            <a:r>
              <a:rPr lang="en-US" dirty="0"/>
              <a:t>economic downturn in the country has also reflected itself in the upspring of various religious sects in which so-called men of God exploit the fears of the people to foist on them "cure all" miracles instantly, of course, at a price. Just as some fake missionaries have taken to the tube and airwaves with great success, </a:t>
            </a:r>
            <a:r>
              <a:rPr lang="en-US" dirty="0" err="1"/>
              <a:t>trado</a:t>
            </a:r>
            <a:r>
              <a:rPr lang="en-US" dirty="0"/>
              <a:t>-medical practitioners have a paradigm to emulate. The entire society is being preyed upon by all kinds of impostors, some in the mosques, some in the churches and others in the shrines of traditional African </a:t>
            </a:r>
            <a:r>
              <a:rPr lang="en-US" dirty="0" smtClean="0"/>
              <a:t>religions...” - </a:t>
            </a:r>
            <a:r>
              <a:rPr lang="en-US" dirty="0" err="1"/>
              <a:t>Jide</a:t>
            </a:r>
            <a:r>
              <a:rPr lang="en-US" dirty="0"/>
              <a:t> </a:t>
            </a:r>
            <a:r>
              <a:rPr lang="en-US" dirty="0" err="1" smtClean="0"/>
              <a:t>Osuntokun</a:t>
            </a:r>
            <a:r>
              <a:rPr lang="en-US" smtClean="0"/>
              <a:t>.</a:t>
            </a:r>
            <a:endParaRPr lang="en-US"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
            </a:r>
            <a:br>
              <a:rPr lang="en-US" dirty="0" smtClean="0"/>
            </a:br>
            <a:r>
              <a:rPr lang="en-US" dirty="0" smtClean="0"/>
              <a:t/>
            </a:r>
            <a:br>
              <a:rPr lang="en-US" dirty="0" smtClean="0"/>
            </a:br>
            <a:r>
              <a:rPr lang="en-US" dirty="0" smtClean="0"/>
              <a:t>The </a:t>
            </a:r>
            <a:r>
              <a:rPr lang="en-US" i="1" dirty="0" smtClean="0"/>
              <a:t>National Health Act</a:t>
            </a:r>
            <a:r>
              <a:rPr lang="en-US" dirty="0" smtClean="0"/>
              <a:t> as another Reform</a:t>
            </a:r>
            <a:endParaRPr lang="en-US" dirty="0"/>
          </a:p>
        </p:txBody>
      </p:sp>
      <p:sp>
        <p:nvSpPr>
          <p:cNvPr id="3" name="Content Placeholder 2"/>
          <p:cNvSpPr>
            <a:spLocks noGrp="1"/>
          </p:cNvSpPr>
          <p:nvPr>
            <p:ph sz="quarter" idx="1"/>
          </p:nvPr>
        </p:nvSpPr>
        <p:spPr/>
        <p:txBody>
          <a:bodyPr>
            <a:normAutofit fontScale="92500" lnSpcReduction="20000"/>
          </a:bodyPr>
          <a:lstStyle/>
          <a:p>
            <a:pPr lvl="0"/>
            <a:r>
              <a:rPr lang="en-US" dirty="0" smtClean="0"/>
              <a:t>The National Health Act can be described as another attempt at reforming Nigeria’s Health system. </a:t>
            </a:r>
          </a:p>
          <a:p>
            <a:pPr lvl="0"/>
            <a:r>
              <a:rPr lang="en-US" dirty="0"/>
              <a:t>Generally, from pre-colonial times up to 2004 or thereabout, “[t]he Nigerian health care system can be said to have experienced five past reforms (or attempts thereof, conscious or otherwise</a:t>
            </a:r>
            <a:r>
              <a:rPr lang="en-US" dirty="0" smtClean="0"/>
              <a:t>)…” - </a:t>
            </a:r>
            <a:r>
              <a:rPr lang="en-US" dirty="0"/>
              <a:t>M.C. </a:t>
            </a:r>
            <a:r>
              <a:rPr lang="en-US" dirty="0" err="1"/>
              <a:t>Asuzu</a:t>
            </a:r>
            <a:r>
              <a:rPr lang="en-US" dirty="0"/>
              <a:t>, ‘The Necessity for a Health systems reform in Nigeria</a:t>
            </a:r>
            <a:r>
              <a:rPr lang="en-US" dirty="0" smtClean="0"/>
              <a:t>’</a:t>
            </a:r>
          </a:p>
          <a:p>
            <a:pPr lvl="0"/>
            <a:r>
              <a:rPr lang="en-US" dirty="0" smtClean="0"/>
              <a:t>“The </a:t>
            </a:r>
            <a:r>
              <a:rPr lang="en-US" dirty="0"/>
              <a:t>reason that we have needed health systems reforms all along is because the systems we had prior to that time were not working or producing the optimal health status possible and deserved by the people. The 2000 World Health Report ranked Nigeria as the 187th of the 191 member nations for its health systems performance. That speaks a whole lot about the fact that our health system is not working</a:t>
            </a:r>
            <a:r>
              <a:rPr lang="en-US" dirty="0" smtClean="0"/>
              <a:t>.” - </a:t>
            </a:r>
            <a:r>
              <a:rPr lang="en-US" dirty="0"/>
              <a:t>M.C. </a:t>
            </a:r>
            <a:r>
              <a:rPr lang="en-US" dirty="0" err="1"/>
              <a:t>Asuzu</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Promises of the National Health Act</a:t>
            </a:r>
            <a:endParaRPr lang="en-US" dirty="0"/>
          </a:p>
        </p:txBody>
      </p:sp>
      <p:sp>
        <p:nvSpPr>
          <p:cNvPr id="3" name="Content Placeholder 2"/>
          <p:cNvSpPr>
            <a:spLocks noGrp="1"/>
          </p:cNvSpPr>
          <p:nvPr>
            <p:ph sz="quarter" idx="1"/>
          </p:nvPr>
        </p:nvSpPr>
        <p:spPr/>
        <p:txBody>
          <a:bodyPr>
            <a:normAutofit fontScale="47500" lnSpcReduction="20000"/>
          </a:bodyPr>
          <a:lstStyle/>
          <a:p>
            <a:r>
              <a:rPr lang="en-US" sz="5000" dirty="0" smtClean="0"/>
              <a:t>Collectively, </a:t>
            </a:r>
            <a:r>
              <a:rPr lang="en-US" sz="5000" dirty="0"/>
              <a:t>the </a:t>
            </a:r>
            <a:r>
              <a:rPr lang="en-US" sz="5000" i="1" dirty="0" smtClean="0"/>
              <a:t>National Health Act</a:t>
            </a:r>
            <a:r>
              <a:rPr lang="en-US" sz="5000" dirty="0" smtClean="0"/>
              <a:t> promises </a:t>
            </a:r>
            <a:r>
              <a:rPr lang="en-US" sz="5000" dirty="0"/>
              <a:t>an overhauling </a:t>
            </a:r>
            <a:r>
              <a:rPr lang="en-US" sz="5000" dirty="0" smtClean="0"/>
              <a:t>and </a:t>
            </a:r>
            <a:r>
              <a:rPr lang="en-US" sz="5000" dirty="0" err="1" smtClean="0"/>
              <a:t>tranformation</a:t>
            </a:r>
            <a:r>
              <a:rPr lang="en-US" sz="5000" dirty="0" smtClean="0"/>
              <a:t> of </a:t>
            </a:r>
            <a:r>
              <a:rPr lang="en-US" sz="5000" dirty="0"/>
              <a:t>Nigeria’s problematic public health system through effective regulation and robust </a:t>
            </a:r>
            <a:r>
              <a:rPr lang="en-US" sz="5000" dirty="0" smtClean="0"/>
              <a:t>funding:</a:t>
            </a:r>
          </a:p>
          <a:p>
            <a:r>
              <a:rPr lang="en-US" sz="5000" dirty="0" smtClean="0"/>
              <a:t>Along this line the Act provides for a National Health System which </a:t>
            </a:r>
            <a:r>
              <a:rPr lang="en-US" sz="5000" dirty="0"/>
              <a:t>shall define and provide a framework for standards and regulation of health </a:t>
            </a:r>
            <a:r>
              <a:rPr lang="en-US" sz="5000" dirty="0" smtClean="0"/>
              <a:t>services without prejudice to extant professional regulatory laws (Section 1(i))</a:t>
            </a:r>
          </a:p>
          <a:p>
            <a:r>
              <a:rPr lang="en-US" sz="5000" i="1" dirty="0" smtClean="0"/>
              <a:t>Inter </a:t>
            </a:r>
            <a:r>
              <a:rPr lang="en-US" sz="5000" i="1" dirty="0" err="1" smtClean="0"/>
              <a:t>alia,</a:t>
            </a:r>
            <a:r>
              <a:rPr lang="en-US" sz="5000" dirty="0" err="1" smtClean="0"/>
              <a:t>The</a:t>
            </a:r>
            <a:r>
              <a:rPr lang="en-US" sz="5000" dirty="0" smtClean="0"/>
              <a:t> National Health System:</a:t>
            </a:r>
          </a:p>
          <a:p>
            <a:r>
              <a:rPr lang="en-US" sz="5000" dirty="0" smtClean="0"/>
              <a:t>a. shall encompass public and private health care providers in the country. </a:t>
            </a:r>
            <a:r>
              <a:rPr lang="en-US" sz="5000" dirty="0"/>
              <a:t>(Section 1(i</a:t>
            </a:r>
            <a:r>
              <a:rPr lang="en-US" sz="5000" dirty="0" smtClean="0"/>
              <a:t>) a.)</a:t>
            </a:r>
          </a:p>
          <a:p>
            <a:r>
              <a:rPr lang="en-US" sz="5000" dirty="0" smtClean="0"/>
              <a:t>b. promote a spirit of cooperation and shared responsibility among all providers of  health services in the  federation n and any part thereof</a:t>
            </a:r>
          </a:p>
          <a:p>
            <a:endParaRPr lang="en-US" sz="2800" dirty="0"/>
          </a:p>
          <a:p>
            <a:endParaRPr lang="en-US" sz="2800" dirty="0" smtClean="0"/>
          </a:p>
          <a:p>
            <a:pPr marL="0" indent="0">
              <a:buNone/>
            </a:pPr>
            <a:endParaRPr lang="en-US" sz="2800"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sz="quarter" idx="1"/>
          </p:nvPr>
        </p:nvSpPr>
        <p:spPr/>
        <p:txBody>
          <a:bodyPr/>
          <a:lstStyle/>
          <a:p>
            <a:r>
              <a:rPr lang="en-US" sz="2800" dirty="0"/>
              <a:t>c. provide for persons living in Nigeria the best possible services within the limit of available resources (Section 1(i) c</a:t>
            </a:r>
            <a:r>
              <a:rPr lang="en-US" sz="2800" dirty="0" smtClean="0"/>
              <a:t>.) (See also section 3(3))</a:t>
            </a:r>
            <a:endParaRPr lang="en-US" sz="2800" dirty="0"/>
          </a:p>
          <a:p>
            <a:r>
              <a:rPr lang="en-US" sz="2800" dirty="0"/>
              <a:t>d. Set out the rights and obligations of heath care providers, health workers, health establishments and users. (Section 1(i) d.)</a:t>
            </a:r>
          </a:p>
          <a:p>
            <a:r>
              <a:rPr lang="en-US" sz="2800" dirty="0"/>
              <a:t>e. protect, promote and fulfill the rights of the people of Nigeria to have access to health care services</a:t>
            </a:r>
            <a:r>
              <a:rPr lang="en-US" sz="2800" dirty="0" smtClean="0"/>
              <a:t>.</a:t>
            </a:r>
            <a:r>
              <a:rPr lang="en-US" sz="2800" dirty="0"/>
              <a:t> (Section 1(i) </a:t>
            </a:r>
            <a:r>
              <a:rPr lang="en-US" sz="2800" dirty="0" smtClean="0"/>
              <a:t>e.)</a:t>
            </a:r>
            <a:endParaRPr lang="en-US" sz="28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Realising</a:t>
            </a:r>
            <a:r>
              <a:rPr lang="en-US" dirty="0" smtClean="0"/>
              <a:t> the aims of the National Health System</a:t>
            </a:r>
            <a:endParaRPr lang="en-US" dirty="0"/>
          </a:p>
        </p:txBody>
      </p:sp>
      <p:sp>
        <p:nvSpPr>
          <p:cNvPr id="3" name="Content Placeholder 2"/>
          <p:cNvSpPr>
            <a:spLocks noGrp="1"/>
          </p:cNvSpPr>
          <p:nvPr>
            <p:ph sz="quarter" idx="1"/>
          </p:nvPr>
        </p:nvSpPr>
        <p:spPr/>
        <p:txBody>
          <a:bodyPr>
            <a:noAutofit/>
          </a:bodyPr>
          <a:lstStyle/>
          <a:p>
            <a:r>
              <a:rPr lang="en-US" sz="3600" dirty="0" smtClean="0"/>
              <a:t>For </a:t>
            </a:r>
            <a:r>
              <a:rPr lang="en-US" sz="3600" dirty="0" err="1" smtClean="0"/>
              <a:t>realising</a:t>
            </a:r>
            <a:r>
              <a:rPr lang="en-US" sz="3600" dirty="0" smtClean="0"/>
              <a:t> the aspirations of the National Health System, the </a:t>
            </a:r>
            <a:r>
              <a:rPr lang="en-US" sz="3600" i="1" dirty="0" smtClean="0"/>
              <a:t>National Health Act </a:t>
            </a:r>
            <a:r>
              <a:rPr lang="en-US" sz="3600" dirty="0" smtClean="0"/>
              <a:t>makes  copious provisions on procedure, administrative and substantive matters.  See generally Parts I –VII of the Act. The aspect of funding which is central to my topic is further examined below.</a:t>
            </a:r>
            <a:endParaRPr lang="en-US" sz="3600" dirty="0"/>
          </a:p>
        </p:txBody>
      </p:sp>
    </p:spTree>
    <p:extLst>
      <p:ext uri="{BB962C8B-B14F-4D97-AF65-F5344CB8AC3E}">
        <p14:creationId xmlns:p14="http://schemas.microsoft.com/office/powerpoint/2010/main" val="1423647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Funding the National Health system</a:t>
            </a:r>
            <a:endParaRPr lang="en-US" dirty="0"/>
          </a:p>
        </p:txBody>
      </p:sp>
      <p:sp>
        <p:nvSpPr>
          <p:cNvPr id="3" name="Content Placeholder 2"/>
          <p:cNvSpPr>
            <a:spLocks noGrp="1"/>
          </p:cNvSpPr>
          <p:nvPr>
            <p:ph sz="quarter" idx="1"/>
          </p:nvPr>
        </p:nvSpPr>
        <p:spPr/>
        <p:txBody>
          <a:bodyPr>
            <a:normAutofit/>
          </a:bodyPr>
          <a:lstStyle/>
          <a:p>
            <a:r>
              <a:rPr lang="en-US" sz="3200" dirty="0" smtClean="0"/>
              <a:t>The source of funding the system is the Basic Health Care Provision Fund to be financed/sourced from:</a:t>
            </a:r>
          </a:p>
          <a:p>
            <a:r>
              <a:rPr lang="en-US" sz="3200" dirty="0" smtClean="0"/>
              <a:t>A. Federal Government of not less than one per cent of its Consolidated Revenue Fund</a:t>
            </a:r>
          </a:p>
          <a:p>
            <a:r>
              <a:rPr lang="en-US" sz="3200" dirty="0" smtClean="0"/>
              <a:t>B. Grants by International donor partners and</a:t>
            </a:r>
          </a:p>
          <a:p>
            <a:r>
              <a:rPr lang="en-US" sz="3200" dirty="0" smtClean="0"/>
              <a:t>C. Money from any other source (Section 11 (1&amp;2)</a:t>
            </a:r>
            <a:endParaRPr lang="en-US" sz="3200" dirty="0"/>
          </a:p>
        </p:txBody>
      </p:sp>
    </p:spTree>
    <p:extLst>
      <p:ext uri="{BB962C8B-B14F-4D97-AF65-F5344CB8AC3E}">
        <p14:creationId xmlns:p14="http://schemas.microsoft.com/office/powerpoint/2010/main" val="24194925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Use of the </a:t>
            </a:r>
            <a:r>
              <a:rPr lang="en-US" dirty="0"/>
              <a:t>Basic Health Care Provision Fund</a:t>
            </a:r>
          </a:p>
        </p:txBody>
      </p:sp>
      <p:sp>
        <p:nvSpPr>
          <p:cNvPr id="3" name="Content Placeholder 2"/>
          <p:cNvSpPr>
            <a:spLocks noGrp="1"/>
          </p:cNvSpPr>
          <p:nvPr>
            <p:ph sz="quarter" idx="1"/>
          </p:nvPr>
        </p:nvSpPr>
        <p:spPr/>
        <p:txBody>
          <a:bodyPr>
            <a:normAutofit/>
          </a:bodyPr>
          <a:lstStyle/>
          <a:p>
            <a:r>
              <a:rPr lang="en-US" dirty="0" smtClean="0"/>
              <a:t>Section 11(3) of the Act provides for use of the fund with  subsection </a:t>
            </a:r>
            <a:r>
              <a:rPr lang="en-US" dirty="0" err="1" smtClean="0"/>
              <a:t>b,c,d</a:t>
            </a:r>
            <a:r>
              <a:rPr lang="en-US" dirty="0" smtClean="0"/>
              <a:t> being particularly germane for basic health services. (b. provides 20% of the fund provision of essential drugs, vaccines and consumables for eligible primary health care facilities and c. provides 15% for provision and maintenance of facilities, laboratory, equipment and transport for eligible primary health care facilities; d. provides 10% for development of human resources for primary health care.)</a:t>
            </a:r>
          </a:p>
          <a:p>
            <a:r>
              <a:rPr lang="en-US" dirty="0" smtClean="0"/>
              <a:t>The National Primary Health Care Development Agency is to disburse funds for items </a:t>
            </a:r>
            <a:r>
              <a:rPr lang="en-US" dirty="0" err="1" smtClean="0"/>
              <a:t>b,c</a:t>
            </a:r>
            <a:r>
              <a:rPr lang="en-US" dirty="0"/>
              <a:t> </a:t>
            </a:r>
            <a:r>
              <a:rPr lang="en-US" dirty="0" smtClean="0"/>
              <a:t>and d. (Section 11(4)</a:t>
            </a:r>
            <a:endParaRPr lang="en-US" dirty="0"/>
          </a:p>
        </p:txBody>
      </p:sp>
    </p:spTree>
    <p:extLst>
      <p:ext uri="{BB962C8B-B14F-4D97-AF65-F5344CB8AC3E}">
        <p14:creationId xmlns:p14="http://schemas.microsoft.com/office/powerpoint/2010/main" val="15338641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Commentary on the funding provision</a:t>
            </a:r>
            <a:endParaRPr lang="en-US" dirty="0"/>
          </a:p>
        </p:txBody>
      </p:sp>
      <p:sp>
        <p:nvSpPr>
          <p:cNvPr id="3" name="Content Placeholder 2"/>
          <p:cNvSpPr>
            <a:spLocks noGrp="1"/>
          </p:cNvSpPr>
          <p:nvPr>
            <p:ph sz="quarter" idx="1"/>
          </p:nvPr>
        </p:nvSpPr>
        <p:spPr/>
        <p:txBody>
          <a:bodyPr>
            <a:noAutofit/>
          </a:bodyPr>
          <a:lstStyle/>
          <a:p>
            <a:r>
              <a:rPr lang="en-US" sz="4400" dirty="0" smtClean="0"/>
              <a:t>in providing a funding platform for basic health care, the </a:t>
            </a:r>
            <a:r>
              <a:rPr lang="en-US" sz="4400" b="1" i="1" dirty="0" smtClean="0"/>
              <a:t>National Health Act</a:t>
            </a:r>
            <a:r>
              <a:rPr lang="en-US" sz="4400" dirty="0" smtClean="0"/>
              <a:t> offers a vibrant hope of deliverance for the Nigerian health care system.</a:t>
            </a:r>
          </a:p>
          <a:p>
            <a:r>
              <a:rPr lang="en-US" sz="4400" dirty="0" smtClean="0"/>
              <a:t>However, there is need to address some concerns.</a:t>
            </a:r>
          </a:p>
        </p:txBody>
      </p:sp>
    </p:spTree>
    <p:extLst>
      <p:ext uri="{BB962C8B-B14F-4D97-AF65-F5344CB8AC3E}">
        <p14:creationId xmlns:p14="http://schemas.microsoft.com/office/powerpoint/2010/main" val="8157309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Prelude</a:t>
            </a:r>
            <a:endParaRPr lang="en-US" dirty="0"/>
          </a:p>
        </p:txBody>
      </p:sp>
      <p:sp>
        <p:nvSpPr>
          <p:cNvPr id="3" name="Content Placeholder 2"/>
          <p:cNvSpPr>
            <a:spLocks noGrp="1"/>
          </p:cNvSpPr>
          <p:nvPr>
            <p:ph sz="quarter" idx="1"/>
          </p:nvPr>
        </p:nvSpPr>
        <p:spPr/>
        <p:txBody>
          <a:bodyPr>
            <a:noAutofit/>
          </a:bodyPr>
          <a:lstStyle/>
          <a:p>
            <a:pPr marL="0" indent="0">
              <a:buNone/>
            </a:pPr>
            <a:r>
              <a:rPr lang="en-US" sz="3600" dirty="0"/>
              <a:t> </a:t>
            </a:r>
            <a:r>
              <a:rPr lang="en-US" sz="3200" dirty="0"/>
              <a:t>“Papa explains the war like this: “When elephants dance, the chickens must be careful.” The great beasts, as they circle one another, shaking the trees and trumpeting loudly…We are the small chickens. I think of the baby chicks I can hold in the palm of my hand, flapping wings that are not yet grown, and I am frightened.”                                     </a:t>
            </a:r>
          </a:p>
          <a:p>
            <a:pPr marL="0" indent="0">
              <a:buNone/>
            </a:pPr>
            <a:r>
              <a:rPr lang="en-US" sz="3200" dirty="0"/>
              <a:t> -  Tess </a:t>
            </a:r>
            <a:r>
              <a:rPr lang="en-US" sz="3200" dirty="0" err="1"/>
              <a:t>Uriza</a:t>
            </a:r>
            <a:r>
              <a:rPr lang="en-US" sz="3200" dirty="0"/>
              <a:t> </a:t>
            </a:r>
            <a:r>
              <a:rPr lang="en-US" sz="3200" dirty="0" err="1"/>
              <a:t>Holthe</a:t>
            </a:r>
            <a:r>
              <a:rPr lang="en-US" sz="3200" dirty="0"/>
              <a:t>,</a:t>
            </a:r>
            <a:r>
              <a:rPr lang="en-US" sz="3200" i="1" dirty="0"/>
              <a:t> When the Elephants Dance</a:t>
            </a:r>
            <a:r>
              <a:rPr lang="en-US" sz="3200" dirty="0"/>
              <a:t> (p.3)</a:t>
            </a:r>
            <a:endParaRPr lang="en-US" sz="3200" dirty="0"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concern</a:t>
            </a:r>
            <a:endParaRPr lang="en-US" dirty="0"/>
          </a:p>
        </p:txBody>
      </p:sp>
      <p:sp>
        <p:nvSpPr>
          <p:cNvPr id="3" name="Content Placeholder 2"/>
          <p:cNvSpPr>
            <a:spLocks noGrp="1"/>
          </p:cNvSpPr>
          <p:nvPr>
            <p:ph sz="quarter" idx="1"/>
          </p:nvPr>
        </p:nvSpPr>
        <p:spPr/>
        <p:txBody>
          <a:bodyPr>
            <a:normAutofit/>
          </a:bodyPr>
          <a:lstStyle/>
          <a:p>
            <a:r>
              <a:rPr lang="en-US" b="1" dirty="0"/>
              <a:t>The concern is that </a:t>
            </a:r>
            <a:r>
              <a:rPr lang="en-US" b="1" dirty="0" smtClean="0"/>
              <a:t>section 11(6) provides that any </a:t>
            </a:r>
            <a:r>
              <a:rPr lang="en-US" b="1" dirty="0"/>
              <a:t>state or local government which fails to contribute its 25% counterpart/commitment </a:t>
            </a:r>
            <a:r>
              <a:rPr lang="en-US" b="1" dirty="0" smtClean="0"/>
              <a:t>as provided for in Section 11(5) shall </a:t>
            </a:r>
            <a:r>
              <a:rPr lang="en-US" b="1" dirty="0"/>
              <a:t>not receive money from the fund</a:t>
            </a:r>
            <a:r>
              <a:rPr lang="en-US" b="1" dirty="0" smtClean="0"/>
              <a:t>.</a:t>
            </a:r>
          </a:p>
          <a:p>
            <a:r>
              <a:rPr lang="en-US" b="1" dirty="0" smtClean="0"/>
              <a:t>With reference to the financial situation of many states and local governments in Nigeria, section 11(6) would sound rather ominous – many states presently struggle with to pay workers’ salaries.  Ultimately, if a state or local government fails to perform its side it would not  get funding – the people would ultimately bear the brunt.</a:t>
            </a:r>
            <a:endParaRPr lang="en-US" b="1" dirty="0"/>
          </a:p>
          <a:p>
            <a:endParaRPr lang="en-US" dirty="0"/>
          </a:p>
        </p:txBody>
      </p:sp>
    </p:spTree>
    <p:extLst>
      <p:ext uri="{BB962C8B-B14F-4D97-AF65-F5344CB8AC3E}">
        <p14:creationId xmlns:p14="http://schemas.microsoft.com/office/powerpoint/2010/main" val="42520282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Funding and the National Health system: Reflections</a:t>
            </a:r>
            <a:endParaRPr lang="en-US" dirty="0"/>
          </a:p>
        </p:txBody>
      </p:sp>
      <p:sp>
        <p:nvSpPr>
          <p:cNvPr id="3" name="Content Placeholder 2"/>
          <p:cNvSpPr>
            <a:spLocks noGrp="1"/>
          </p:cNvSpPr>
          <p:nvPr>
            <p:ph sz="quarter" idx="1"/>
          </p:nvPr>
        </p:nvSpPr>
        <p:spPr/>
        <p:txBody>
          <a:bodyPr>
            <a:normAutofit/>
          </a:bodyPr>
          <a:lstStyle/>
          <a:p>
            <a:r>
              <a:rPr lang="en-US" sz="3200" dirty="0" smtClean="0"/>
              <a:t>Funding is crucial for the success of the National Health System and, by same token, access of Nigerians to basic health services and enjoyment of right to health as promised by the </a:t>
            </a:r>
            <a:r>
              <a:rPr lang="en-US" sz="3200" i="1" dirty="0" smtClean="0"/>
              <a:t>National Health Act.</a:t>
            </a:r>
          </a:p>
          <a:p>
            <a:r>
              <a:rPr lang="en-US" sz="3200" dirty="0" smtClean="0"/>
              <a:t>Arguably, Nigeria can afford to give its citizens access to meaningful basic health services. Rather over the years, it has been the case that successive governments have not shown the commitment.</a:t>
            </a:r>
            <a:endParaRPr lang="en-US" sz="3200" dirty="0"/>
          </a:p>
          <a:p>
            <a:endParaRPr lang="en-US" dirty="0"/>
          </a:p>
          <a:p>
            <a:endParaRPr lang="en-US" dirty="0"/>
          </a:p>
        </p:txBody>
      </p:sp>
    </p:spTree>
    <p:extLst>
      <p:ext uri="{BB962C8B-B14F-4D97-AF65-F5344CB8AC3E}">
        <p14:creationId xmlns:p14="http://schemas.microsoft.com/office/powerpoint/2010/main" val="436921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92500"/>
          </a:bodyPr>
          <a:lstStyle/>
          <a:p>
            <a:r>
              <a:rPr lang="en-US" dirty="0"/>
              <a:t>“The Nigerian Medical Association is concerned about the health of Nigerian citizenry but worried that our leaders appear not to take it very seriously.”- </a:t>
            </a:r>
            <a:r>
              <a:rPr lang="en-US" dirty="0" err="1"/>
              <a:t>Kayode</a:t>
            </a:r>
            <a:r>
              <a:rPr lang="en-US" dirty="0"/>
              <a:t> </a:t>
            </a:r>
            <a:r>
              <a:rPr lang="en-US" dirty="0" err="1"/>
              <a:t>Obembe</a:t>
            </a:r>
            <a:r>
              <a:rPr lang="en-US" dirty="0"/>
              <a:t> , NMA president(2015). </a:t>
            </a:r>
            <a:endParaRPr lang="en-US" dirty="0" smtClean="0"/>
          </a:p>
          <a:p>
            <a:r>
              <a:rPr lang="en-US" dirty="0" smtClean="0"/>
              <a:t>Along </a:t>
            </a:r>
            <a:r>
              <a:rPr lang="en-US" dirty="0"/>
              <a:t>similar lines the Lancet in 2011 observed, “On May 29[2011], many Nigerians celebrated again as </a:t>
            </a:r>
            <a:r>
              <a:rPr lang="en-US" dirty="0" err="1"/>
              <a:t>Dr</a:t>
            </a:r>
            <a:r>
              <a:rPr lang="en-US" dirty="0"/>
              <a:t> </a:t>
            </a:r>
            <a:r>
              <a:rPr lang="en-US" dirty="0" err="1"/>
              <a:t>Goodluck</a:t>
            </a:r>
            <a:r>
              <a:rPr lang="en-US" dirty="0"/>
              <a:t> Jonathan was inaugurated as President for the next 4 years…This is an exciting time for the country: it has a leader with a clear mandate, its economy is flourishing (it is predicted to have the highest average GDP growth of any country over the next 40 years)…</a:t>
            </a:r>
            <a:r>
              <a:rPr lang="en-US" i="1" dirty="0"/>
              <a:t>However, until now, health has been lamentably absent from Jonathan’s declared priorities.” </a:t>
            </a:r>
            <a:r>
              <a:rPr lang="en-US" dirty="0"/>
              <a:t>[emphasis mine]</a:t>
            </a:r>
          </a:p>
        </p:txBody>
      </p:sp>
    </p:spTree>
    <p:extLst>
      <p:ext uri="{BB962C8B-B14F-4D97-AF65-F5344CB8AC3E}">
        <p14:creationId xmlns:p14="http://schemas.microsoft.com/office/powerpoint/2010/main" val="37305354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Suppose the lack of commitment pervades?</a:t>
            </a:r>
            <a:endParaRPr lang="en-US" dirty="0"/>
          </a:p>
        </p:txBody>
      </p:sp>
      <p:sp>
        <p:nvSpPr>
          <p:cNvPr id="3" name="Content Placeholder 2"/>
          <p:cNvSpPr>
            <a:spLocks noGrp="1"/>
          </p:cNvSpPr>
          <p:nvPr>
            <p:ph sz="quarter" idx="1"/>
          </p:nvPr>
        </p:nvSpPr>
        <p:spPr/>
        <p:txBody>
          <a:bodyPr>
            <a:normAutofit/>
          </a:bodyPr>
          <a:lstStyle/>
          <a:p>
            <a:r>
              <a:rPr lang="en-US" dirty="0" smtClean="0"/>
              <a:t>From a legal perspective, suppose the government fails to fund the National Health system, what legal measures can stakeholders take? Put differently, has the National Health Act transformed </a:t>
            </a:r>
            <a:r>
              <a:rPr lang="en-US" i="1" dirty="0" smtClean="0"/>
              <a:t>right to health to </a:t>
            </a:r>
            <a:r>
              <a:rPr lang="en-US" dirty="0" smtClean="0"/>
              <a:t>a justiciable right in Nigeria?</a:t>
            </a:r>
          </a:p>
          <a:p>
            <a:r>
              <a:rPr lang="en-US" dirty="0" smtClean="0"/>
              <a:t>Until we have the opportunity of judicial intervention this issue remains debatable.</a:t>
            </a:r>
          </a:p>
          <a:p>
            <a:r>
              <a:rPr lang="en-US" dirty="0" smtClean="0"/>
              <a:t>The Act is essentially a legislation which remains subordinate to the supremacy of the Constitution which up till now has not made health a justiciable right.</a:t>
            </a:r>
          </a:p>
        </p:txBody>
      </p:sp>
    </p:spTree>
    <p:extLst>
      <p:ext uri="{BB962C8B-B14F-4D97-AF65-F5344CB8AC3E}">
        <p14:creationId xmlns:p14="http://schemas.microsoft.com/office/powerpoint/2010/main" val="261810709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Jurisprudential stand of the </a:t>
            </a:r>
            <a:r>
              <a:rPr lang="en-US" i="1" dirty="0" smtClean="0"/>
              <a:t>National Health Act</a:t>
            </a:r>
            <a:r>
              <a:rPr lang="en-US" dirty="0" smtClean="0"/>
              <a:t> </a:t>
            </a:r>
            <a:endParaRPr lang="en-US" dirty="0"/>
          </a:p>
        </p:txBody>
      </p:sp>
      <p:sp>
        <p:nvSpPr>
          <p:cNvPr id="3" name="Content Placeholder 2"/>
          <p:cNvSpPr>
            <a:spLocks noGrp="1"/>
          </p:cNvSpPr>
          <p:nvPr>
            <p:ph sz="quarter" idx="1"/>
          </p:nvPr>
        </p:nvSpPr>
        <p:spPr/>
        <p:txBody>
          <a:bodyPr/>
          <a:lstStyle/>
          <a:p>
            <a:r>
              <a:rPr lang="en-US" dirty="0" smtClean="0"/>
              <a:t>Till now the Constitution remains supreme and right of access to health is not among the justiciable human rights. Listed in Chapter IV. </a:t>
            </a:r>
          </a:p>
          <a:p>
            <a:r>
              <a:rPr lang="en-US" dirty="0" smtClean="0"/>
              <a:t>Health </a:t>
            </a:r>
            <a:r>
              <a:rPr lang="en-US" dirty="0"/>
              <a:t>only finds expression in the constitution as a non-justiciable ‘fundamental objective and directive principle of state </a:t>
            </a:r>
            <a:r>
              <a:rPr lang="en-US" dirty="0" smtClean="0"/>
              <a:t>policy’ in </a:t>
            </a:r>
            <a:r>
              <a:rPr lang="en-US" dirty="0"/>
              <a:t>Chapter II, section 17(3) </a:t>
            </a:r>
            <a:r>
              <a:rPr lang="en-US" dirty="0" err="1" smtClean="0"/>
              <a:t>c&amp;d</a:t>
            </a:r>
            <a:r>
              <a:rPr lang="en-US" dirty="0" smtClean="0"/>
              <a:t> </a:t>
            </a:r>
            <a:r>
              <a:rPr lang="en-US" dirty="0"/>
              <a:t>of the 1999 </a:t>
            </a:r>
            <a:r>
              <a:rPr lang="en-US" dirty="0" smtClean="0"/>
              <a:t>Constitution.</a:t>
            </a:r>
          </a:p>
          <a:p>
            <a:r>
              <a:rPr lang="en-US" dirty="0" smtClean="0"/>
              <a:t>The trite legal position remains that in case of inconsistency between the Constitution and any law, the Constitution shall prevail .</a:t>
            </a:r>
            <a:endParaRPr lang="en-US" dirty="0"/>
          </a:p>
        </p:txBody>
      </p:sp>
    </p:spTree>
    <p:extLst>
      <p:ext uri="{BB962C8B-B14F-4D97-AF65-F5344CB8AC3E}">
        <p14:creationId xmlns:p14="http://schemas.microsoft.com/office/powerpoint/2010/main" val="255482235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lnSpcReduction="10000"/>
          </a:bodyPr>
          <a:lstStyle/>
          <a:p>
            <a:r>
              <a:rPr lang="en-US" dirty="0" smtClean="0"/>
              <a:t>So, if an unwilling government wishes to resort to legalism the National Health Act’s promise of ‘universal access to basic health services may as well be another step and style in the dances of the elephants.</a:t>
            </a:r>
          </a:p>
          <a:p>
            <a:r>
              <a:rPr lang="en-US" dirty="0" smtClean="0"/>
              <a:t>The concern is further heightened by the fact that Nigeria for long has had a vibrant legal framework to make the people enjoy meaningful basic health services(if the commitment has existed). </a:t>
            </a:r>
          </a:p>
          <a:p>
            <a:r>
              <a:rPr lang="en-US" dirty="0"/>
              <a:t> For example, </a:t>
            </a:r>
            <a:r>
              <a:rPr lang="en-US" dirty="0" smtClean="0"/>
              <a:t>Nigeria has been a party to the </a:t>
            </a:r>
            <a:r>
              <a:rPr lang="en-US" i="1" dirty="0" smtClean="0"/>
              <a:t>International </a:t>
            </a:r>
            <a:r>
              <a:rPr lang="en-US" i="1" dirty="0"/>
              <a:t>Covenant on Economic, Social and Cultural Rights</a:t>
            </a:r>
            <a:r>
              <a:rPr lang="en-US" dirty="0"/>
              <a:t> article 12 of </a:t>
            </a:r>
            <a:r>
              <a:rPr lang="en-US" dirty="0" smtClean="0"/>
              <a:t> which provides for access to health by citizens.</a:t>
            </a:r>
          </a:p>
          <a:p>
            <a:endParaRPr lang="en-US" i="1" dirty="0"/>
          </a:p>
          <a:p>
            <a:endParaRPr lang="en-US" dirty="0"/>
          </a:p>
        </p:txBody>
      </p:sp>
    </p:spTree>
    <p:extLst>
      <p:ext uri="{BB962C8B-B14F-4D97-AF65-F5344CB8AC3E}">
        <p14:creationId xmlns:p14="http://schemas.microsoft.com/office/powerpoint/2010/main" val="189175581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Autofit/>
          </a:bodyPr>
          <a:lstStyle/>
          <a:p>
            <a:r>
              <a:rPr lang="en-US" sz="3200" dirty="0"/>
              <a:t>More remarkably, </a:t>
            </a:r>
            <a:r>
              <a:rPr lang="en-US" sz="3200" i="1" dirty="0"/>
              <a:t>African Charter on Human and People’s Rights Act</a:t>
            </a:r>
            <a:r>
              <a:rPr lang="en-US" sz="3200" dirty="0"/>
              <a:t> Cap. A9 Laws of the Federation of Nigeria 2004) which domesticated the </a:t>
            </a:r>
            <a:r>
              <a:rPr lang="en-US" sz="3200" i="1" dirty="0"/>
              <a:t>African Charter </a:t>
            </a:r>
            <a:r>
              <a:rPr lang="en-US" sz="3200" dirty="0"/>
              <a:t>provides in Article 6 </a:t>
            </a:r>
            <a:r>
              <a:rPr lang="en-US" sz="3200" dirty="0" smtClean="0"/>
              <a:t>provides</a:t>
            </a:r>
            <a:r>
              <a:rPr lang="en-US" sz="3200" dirty="0"/>
              <a:t>, </a:t>
            </a:r>
            <a:r>
              <a:rPr lang="en-US" sz="3200" i="1" dirty="0"/>
              <a:t>“</a:t>
            </a:r>
            <a:r>
              <a:rPr lang="en-US" sz="3200" dirty="0"/>
              <a:t>1. Every individual shall have the right to enjoy the best attainable state of physical and mental health.</a:t>
            </a:r>
            <a:r>
              <a:rPr lang="en-US" sz="3200" i="1" dirty="0"/>
              <a:t> </a:t>
            </a:r>
            <a:r>
              <a:rPr lang="en-US" sz="3200" dirty="0"/>
              <a:t>2. State Parties to the present Charter shall take the necessary measures to protect the health of their people and to ensure that they receive medical attention when they are sick</a:t>
            </a:r>
            <a:r>
              <a:rPr lang="en-US" sz="3200" dirty="0" smtClean="0"/>
              <a:t>.”</a:t>
            </a:r>
            <a:endParaRPr lang="en-US" sz="3200" dirty="0"/>
          </a:p>
        </p:txBody>
      </p:sp>
    </p:spTree>
    <p:extLst>
      <p:ext uri="{BB962C8B-B14F-4D97-AF65-F5344CB8AC3E}">
        <p14:creationId xmlns:p14="http://schemas.microsoft.com/office/powerpoint/2010/main" val="357151065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r>
              <a:rPr lang="en-US" sz="2800" dirty="0" smtClean="0"/>
              <a:t>It is important to note that legally the African Charter is on a higher/superior level to the </a:t>
            </a:r>
            <a:r>
              <a:rPr lang="en-US" sz="2800" i="1" dirty="0" smtClean="0"/>
              <a:t>National Health Act </a:t>
            </a:r>
            <a:r>
              <a:rPr lang="en-US" sz="2800" dirty="0" smtClean="0"/>
              <a:t>(see the cases of </a:t>
            </a:r>
            <a:r>
              <a:rPr lang="en-US" sz="2800" i="1" dirty="0" err="1"/>
              <a:t>Abaribe</a:t>
            </a:r>
            <a:r>
              <a:rPr lang="en-US" sz="2800" i="1" dirty="0"/>
              <a:t> v </a:t>
            </a:r>
            <a:r>
              <a:rPr lang="en-US" sz="2800" i="1" dirty="0" err="1"/>
              <a:t>Abia</a:t>
            </a:r>
            <a:r>
              <a:rPr lang="en-US" sz="2800" i="1" dirty="0"/>
              <a:t> state House of Assembly </a:t>
            </a:r>
            <a:r>
              <a:rPr lang="en-US" sz="2800" dirty="0"/>
              <a:t>[2000] 9 W.R.N 1 together with </a:t>
            </a:r>
            <a:r>
              <a:rPr lang="en-US" sz="2800" i="1" dirty="0" err="1"/>
              <a:t>Abacha</a:t>
            </a:r>
            <a:r>
              <a:rPr lang="en-US" sz="2800" i="1" dirty="0"/>
              <a:t> v </a:t>
            </a:r>
            <a:r>
              <a:rPr lang="en-US" sz="2800" i="1" dirty="0" err="1"/>
              <a:t>Fawehinmi</a:t>
            </a:r>
            <a:r>
              <a:rPr lang="en-US" sz="2800" i="1" dirty="0"/>
              <a:t> </a:t>
            </a:r>
            <a:r>
              <a:rPr lang="en-US" sz="2800" dirty="0"/>
              <a:t>2 SCQR </a:t>
            </a:r>
            <a:r>
              <a:rPr lang="en-US" sz="2800" dirty="0" smtClean="0"/>
              <a:t>489). </a:t>
            </a:r>
            <a:endParaRPr lang="en-US" sz="2800" dirty="0"/>
          </a:p>
          <a:p>
            <a:r>
              <a:rPr lang="en-US" sz="2800" dirty="0" smtClean="0"/>
              <a:t>In this light, if these prior legal structures did not propel the government to act on provision of basic health services, we just have to hope that a change of heart would propel a positive spirit to make the National Health Act </a:t>
            </a:r>
            <a:r>
              <a:rPr lang="en-US" sz="2800" dirty="0" err="1" smtClean="0"/>
              <a:t>realise</a:t>
            </a:r>
            <a:r>
              <a:rPr lang="en-US" sz="2800" dirty="0" smtClean="0"/>
              <a:t> the hope of access to basic health by Nigerians. </a:t>
            </a:r>
            <a:endParaRPr lang="en-US" sz="2800" dirty="0"/>
          </a:p>
        </p:txBody>
      </p:sp>
    </p:spTree>
    <p:extLst>
      <p:ext uri="{BB962C8B-B14F-4D97-AF65-F5344CB8AC3E}">
        <p14:creationId xmlns:p14="http://schemas.microsoft.com/office/powerpoint/2010/main" val="391127594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p:txBody>
          <a:bodyPr>
            <a:normAutofit lnSpcReduction="10000"/>
          </a:bodyPr>
          <a:lstStyle/>
          <a:p>
            <a:r>
              <a:rPr lang="en-US" dirty="0" smtClean="0"/>
              <a:t>The issue of funding should not dampen our excitement over the emergence of the National Health Act.</a:t>
            </a:r>
          </a:p>
          <a:p>
            <a:r>
              <a:rPr lang="en-US" dirty="0" smtClean="0"/>
              <a:t>The Act in its regulatory form has good provisions on the health of citizens.- emergency treatment, confidentiality, </a:t>
            </a:r>
            <a:r>
              <a:rPr lang="en-US" dirty="0" err="1" smtClean="0"/>
              <a:t>ceritificate</a:t>
            </a:r>
            <a:r>
              <a:rPr lang="en-US" dirty="0" smtClean="0"/>
              <a:t> of standards </a:t>
            </a:r>
            <a:r>
              <a:rPr lang="en-US" dirty="0" err="1" smtClean="0"/>
              <a:t>etc</a:t>
            </a:r>
            <a:r>
              <a:rPr lang="en-US" dirty="0" smtClean="0"/>
              <a:t> are good provisions to safeguard the wellbeing of the people.</a:t>
            </a:r>
          </a:p>
          <a:p>
            <a:r>
              <a:rPr lang="en-US" dirty="0" smtClean="0"/>
              <a:t>National Research </a:t>
            </a:r>
            <a:r>
              <a:rPr lang="en-US" dirty="0" smtClean="0"/>
              <a:t>ethics committee good, however there is an opening for needless controversy  in the constitution where membership limited to only Muslim or Christian. Adherents of other religions may raise issue of religious discrimination </a:t>
            </a:r>
            <a:r>
              <a:rPr lang="en-US" dirty="0" smtClean="0"/>
              <a:t>. (section 33(2i))</a:t>
            </a:r>
            <a:endParaRPr lang="en-US" dirty="0"/>
          </a:p>
        </p:txBody>
      </p:sp>
    </p:spTree>
    <p:extLst>
      <p:ext uri="{BB962C8B-B14F-4D97-AF65-F5344CB8AC3E}">
        <p14:creationId xmlns:p14="http://schemas.microsoft.com/office/powerpoint/2010/main" val="31733811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lnSpcReduction="10000"/>
          </a:bodyPr>
          <a:lstStyle/>
          <a:p>
            <a:r>
              <a:rPr lang="en-US" dirty="0" smtClean="0"/>
              <a:t>In all intent and purposes, the National Health Act stands as an expression of intent to improve the health condition of Nigerians.</a:t>
            </a:r>
          </a:p>
          <a:p>
            <a:r>
              <a:rPr lang="en-US" dirty="0" smtClean="0"/>
              <a:t>I share the dream that this time by the grace of God all will be well.</a:t>
            </a:r>
          </a:p>
          <a:p>
            <a:r>
              <a:rPr lang="en-US" dirty="0" smtClean="0"/>
              <a:t>Particularly, we have cause to hope well. It was the military government of President </a:t>
            </a:r>
            <a:r>
              <a:rPr lang="en-US" dirty="0" err="1" smtClean="0"/>
              <a:t>Buhari</a:t>
            </a:r>
            <a:r>
              <a:rPr lang="en-US" dirty="0" smtClean="0"/>
              <a:t> that declared in 1983 that our hospitals were mere consulting clinics. By stroke of providence it has become his duty to implement the provisions of the </a:t>
            </a:r>
            <a:r>
              <a:rPr lang="en-US" i="1" dirty="0" smtClean="0"/>
              <a:t>National Health  Act. </a:t>
            </a:r>
            <a:r>
              <a:rPr lang="en-US" dirty="0" smtClean="0"/>
              <a:t>We are in the season for ‘change’</a:t>
            </a:r>
            <a:r>
              <a:rPr lang="en-US" i="1" dirty="0" smtClean="0"/>
              <a:t> </a:t>
            </a:r>
            <a:r>
              <a:rPr lang="en-US" dirty="0" smtClean="0"/>
              <a:t>and we can hope that this government will bring about the desired change.</a:t>
            </a:r>
            <a:endParaRPr lang="en-US" i="1" dirty="0"/>
          </a:p>
        </p:txBody>
      </p:sp>
    </p:spTree>
    <p:extLst>
      <p:ext uri="{BB962C8B-B14F-4D97-AF65-F5344CB8AC3E}">
        <p14:creationId xmlns:p14="http://schemas.microsoft.com/office/powerpoint/2010/main" val="29132450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Nigerian Medical Association and Health of the People</a:t>
            </a:r>
            <a:endParaRPr lang="en-US" dirty="0"/>
          </a:p>
        </p:txBody>
      </p:sp>
      <p:sp>
        <p:nvSpPr>
          <p:cNvPr id="3" name="Content Placeholder 2"/>
          <p:cNvSpPr>
            <a:spLocks noGrp="1"/>
          </p:cNvSpPr>
          <p:nvPr>
            <p:ph sz="quarter" idx="1"/>
          </p:nvPr>
        </p:nvSpPr>
        <p:spPr/>
        <p:txBody>
          <a:bodyPr>
            <a:normAutofit fontScale="92500"/>
          </a:bodyPr>
          <a:lstStyle/>
          <a:p>
            <a:r>
              <a:rPr lang="en-US" sz="4800" dirty="0"/>
              <a:t>“The Nigerian Medical Association is concerned about the health of Nigerian citizenry but worried that our leaders appear not to take it very seriously.”- </a:t>
            </a:r>
            <a:r>
              <a:rPr lang="en-US" sz="4800" dirty="0" err="1"/>
              <a:t>Kayode</a:t>
            </a:r>
            <a:r>
              <a:rPr lang="en-US" sz="4800" dirty="0"/>
              <a:t> </a:t>
            </a:r>
            <a:r>
              <a:rPr lang="en-US" sz="4800" dirty="0" err="1"/>
              <a:t>Obembe</a:t>
            </a:r>
            <a:r>
              <a:rPr lang="en-US" sz="4800" dirty="0"/>
              <a:t> , NMA president(2015). </a:t>
            </a:r>
          </a:p>
          <a:p>
            <a:endParaRPr lang="en-US" dirty="0"/>
          </a:p>
        </p:txBody>
      </p:sp>
    </p:spTree>
    <p:extLst>
      <p:ext uri="{BB962C8B-B14F-4D97-AF65-F5344CB8AC3E}">
        <p14:creationId xmlns:p14="http://schemas.microsoft.com/office/powerpoint/2010/main" val="347078302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sz="quarter" idx="1"/>
          </p:nvPr>
        </p:nvSpPr>
        <p:spPr/>
        <p:txBody>
          <a:bodyPr/>
          <a:lstStyle/>
          <a:p>
            <a:r>
              <a:rPr lang="en-US" sz="4000" dirty="0"/>
              <a:t>Recently the Federal Ministry of Health celebrated the one year of the commencement of the National Health Act. I see this as a celebration of </a:t>
            </a:r>
            <a:r>
              <a:rPr lang="en-US" sz="4000" dirty="0" smtClean="0"/>
              <a:t>hope - hope </a:t>
            </a:r>
            <a:r>
              <a:rPr lang="en-US" sz="4000" dirty="0"/>
              <a:t>that the promises of the Act will come to reality. In this respect of this, only time will </a:t>
            </a:r>
            <a:r>
              <a:rPr lang="en-US" sz="4000" dirty="0" smtClean="0"/>
              <a:t>tell.</a:t>
            </a:r>
            <a:endParaRPr lang="en-US" sz="4000" dirty="0"/>
          </a:p>
          <a:p>
            <a:endParaRPr lang="en-US" dirty="0"/>
          </a:p>
        </p:txBody>
      </p:sp>
    </p:spTree>
    <p:extLst>
      <p:ext uri="{BB962C8B-B14F-4D97-AF65-F5344CB8AC3E}">
        <p14:creationId xmlns:p14="http://schemas.microsoft.com/office/powerpoint/2010/main" val="4097134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a:t>
            </a:r>
          </a:p>
        </p:txBody>
      </p:sp>
      <p:sp>
        <p:nvSpPr>
          <p:cNvPr id="3" name="Content Placeholder 2"/>
          <p:cNvSpPr>
            <a:spLocks noGrp="1"/>
          </p:cNvSpPr>
          <p:nvPr>
            <p:ph sz="quarter" idx="1"/>
          </p:nvPr>
        </p:nvSpPr>
        <p:spPr/>
        <p:txBody>
          <a:bodyPr>
            <a:noAutofit/>
          </a:bodyPr>
          <a:lstStyle/>
          <a:p>
            <a:r>
              <a:rPr lang="en-US" sz="3200" dirty="0"/>
              <a:t>over the years, due to poor funding, corruption, ineffective management </a:t>
            </a:r>
            <a:r>
              <a:rPr lang="en-US" sz="3200" dirty="0" smtClean="0"/>
              <a:t>etc</a:t>
            </a:r>
            <a:r>
              <a:rPr lang="en-US" sz="3200" dirty="0"/>
              <a:t>.</a:t>
            </a:r>
            <a:r>
              <a:rPr lang="en-US" sz="3200" dirty="0" smtClean="0"/>
              <a:t> </a:t>
            </a:r>
            <a:r>
              <a:rPr lang="en-US" sz="3200" dirty="0"/>
              <a:t>Nigeria’s healthcare system at all its levels has been in a troubling state of decadence</a:t>
            </a:r>
            <a:r>
              <a:rPr lang="en-US" sz="3200" dirty="0" smtClean="0"/>
              <a:t>.</a:t>
            </a:r>
          </a:p>
          <a:p>
            <a:r>
              <a:rPr lang="en-US" sz="3200" dirty="0" smtClean="0"/>
              <a:t>Public  health institutions, where they exist, are </a:t>
            </a:r>
            <a:r>
              <a:rPr lang="en-US" sz="3200" dirty="0" smtClean="0"/>
              <a:t>not really how </a:t>
            </a:r>
            <a:r>
              <a:rPr lang="en-US" sz="3200" dirty="0" smtClean="0"/>
              <a:t>they should be</a:t>
            </a:r>
            <a:r>
              <a:rPr lang="en-US" sz="3200" dirty="0" smtClean="0"/>
              <a:t>. </a:t>
            </a:r>
            <a:endParaRPr lang="en-US" sz="3200" dirty="0" smtClean="0"/>
          </a:p>
          <a:p>
            <a:r>
              <a:rPr lang="en-GB" sz="3200" dirty="0" smtClean="0"/>
              <a:t>Just </a:t>
            </a:r>
            <a:r>
              <a:rPr lang="en-GB" sz="3200" dirty="0"/>
              <a:t>like the health care providing institutions, health training institutions have also faced challenges of inadequate </a:t>
            </a:r>
            <a:r>
              <a:rPr lang="en-GB" sz="3200" dirty="0" smtClean="0"/>
              <a:t>facilities</a:t>
            </a:r>
            <a:r>
              <a:rPr lang="en-GB" sz="3200" dirty="0"/>
              <a:t> </a:t>
            </a:r>
            <a:r>
              <a:rPr lang="en-GB" sz="3200" dirty="0" smtClean="0"/>
              <a:t>and related issues.</a:t>
            </a:r>
            <a:endParaRPr lang="en-US" sz="3200" dirty="0"/>
          </a:p>
        </p:txBody>
      </p:sp>
    </p:spTree>
    <p:extLst>
      <p:ext uri="{BB962C8B-B14F-4D97-AF65-F5344CB8AC3E}">
        <p14:creationId xmlns:p14="http://schemas.microsoft.com/office/powerpoint/2010/main" val="29563455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Outlook of Nigeria’s Healthcare system</a:t>
            </a:r>
            <a:endParaRPr lang="en-US" sz="3600" dirty="0"/>
          </a:p>
        </p:txBody>
      </p:sp>
      <p:sp>
        <p:nvSpPr>
          <p:cNvPr id="3" name="Content Placeholder 2"/>
          <p:cNvSpPr>
            <a:spLocks noGrp="1"/>
          </p:cNvSpPr>
          <p:nvPr>
            <p:ph sz="quarter" idx="1"/>
          </p:nvPr>
        </p:nvSpPr>
        <p:spPr/>
        <p:txBody>
          <a:bodyPr>
            <a:normAutofit fontScale="92500"/>
          </a:bodyPr>
          <a:lstStyle/>
          <a:p>
            <a:pPr lvl="0"/>
            <a:r>
              <a:rPr lang="en-US" dirty="0" smtClean="0"/>
              <a:t>“As </a:t>
            </a:r>
            <a:r>
              <a:rPr lang="en-US" dirty="0"/>
              <a:t>the most populous country in </a:t>
            </a:r>
            <a:r>
              <a:rPr lang="en-US" dirty="0" smtClean="0"/>
              <a:t>Africa…providing </a:t>
            </a:r>
            <a:r>
              <a:rPr lang="en-US" dirty="0"/>
              <a:t>universal health care is no easy task. But even allowing for the difficulties posed by providing health care to a large population, the country still underperforms. Life expectancy at birth averages just 54 years for both sexes. Maternal mortality is 608 per 100 000 </a:t>
            </a:r>
            <a:r>
              <a:rPr lang="en-US" dirty="0" err="1"/>
              <a:t>livebirths</a:t>
            </a:r>
            <a:r>
              <a:rPr lang="en-US" dirty="0"/>
              <a:t>, and the mortality rate for children younger than 5 years is more than double the global average at 157 per 1000 </a:t>
            </a:r>
            <a:r>
              <a:rPr lang="en-US" dirty="0" err="1"/>
              <a:t>livebirths</a:t>
            </a:r>
            <a:r>
              <a:rPr lang="en-US" dirty="0"/>
              <a:t>. Nigeria is the only country in the African continent to have never eradicated poliomyelitis, and only 3% of HIV-positive mothers receive </a:t>
            </a:r>
            <a:r>
              <a:rPr lang="en-US" dirty="0" err="1"/>
              <a:t>antiretrovirals</a:t>
            </a:r>
            <a:r>
              <a:rPr lang="en-US" dirty="0"/>
              <a:t>. Just 6% of the country’s gross domestic product (GDP) is spent on health and there are enormous inequalities in its </a:t>
            </a:r>
            <a:r>
              <a:rPr lang="en-US" dirty="0" smtClean="0"/>
              <a:t>allocation”. – </a:t>
            </a:r>
            <a:r>
              <a:rPr lang="en-US" i="1" dirty="0" smtClean="0"/>
              <a:t>Lancet</a:t>
            </a:r>
            <a:r>
              <a:rPr lang="en-US" dirty="0" smtClean="0"/>
              <a:t> 2011</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Side effects </a:t>
            </a:r>
            <a:r>
              <a:rPr lang="en-US" dirty="0"/>
              <a:t>of the Unwholesome Health system </a:t>
            </a:r>
          </a:p>
        </p:txBody>
      </p:sp>
      <p:sp>
        <p:nvSpPr>
          <p:cNvPr id="3" name="Content Placeholder 2"/>
          <p:cNvSpPr>
            <a:spLocks noGrp="1"/>
          </p:cNvSpPr>
          <p:nvPr>
            <p:ph sz="quarter" idx="1"/>
          </p:nvPr>
        </p:nvSpPr>
        <p:spPr/>
        <p:txBody>
          <a:bodyPr>
            <a:normAutofit fontScale="85000" lnSpcReduction="20000"/>
          </a:bodyPr>
          <a:lstStyle/>
          <a:p>
            <a:r>
              <a:rPr lang="en-GB" sz="3600" b="1" dirty="0"/>
              <a:t>I</a:t>
            </a:r>
            <a:r>
              <a:rPr lang="en-GB" sz="3600" b="1" dirty="0" smtClean="0"/>
              <a:t>ncessant </a:t>
            </a:r>
            <a:r>
              <a:rPr lang="en-GB" sz="3600" b="1" dirty="0"/>
              <a:t>industrial </a:t>
            </a:r>
            <a:r>
              <a:rPr lang="en-GB" sz="3600" b="1" dirty="0" smtClean="0"/>
              <a:t>actions </a:t>
            </a:r>
            <a:r>
              <a:rPr lang="en-GB" sz="3600" b="1" dirty="0" smtClean="0"/>
              <a:t>by </a:t>
            </a:r>
            <a:r>
              <a:rPr lang="en-GB" sz="3600" b="1" dirty="0"/>
              <a:t>health workers and other </a:t>
            </a:r>
            <a:r>
              <a:rPr lang="en-GB" sz="3600" b="1" dirty="0" smtClean="0"/>
              <a:t>stakeholders </a:t>
            </a:r>
            <a:r>
              <a:rPr lang="en-GB" sz="3600" b="1" dirty="0" smtClean="0"/>
              <a:t>to improve working conditions.</a:t>
            </a:r>
            <a:endParaRPr lang="en-US" sz="4000" b="1" dirty="0" smtClean="0"/>
          </a:p>
          <a:p>
            <a:r>
              <a:rPr lang="en-US" sz="4000" b="1" dirty="0"/>
              <a:t>many highly skilled health workers, especially doctors and </a:t>
            </a:r>
            <a:r>
              <a:rPr lang="en-US" sz="4000" b="1" dirty="0" smtClean="0"/>
              <a:t>nurses abandon </a:t>
            </a:r>
            <a:r>
              <a:rPr lang="en-US" sz="4000" b="1" dirty="0"/>
              <a:t>the country to take up jobs in more conducive work environments abroad. </a:t>
            </a:r>
            <a:r>
              <a:rPr lang="en-US" sz="3600" b="1" dirty="0" smtClean="0"/>
              <a:t>“there </a:t>
            </a:r>
            <a:r>
              <a:rPr lang="en-US" sz="3600" b="1" dirty="0"/>
              <a:t>are as many Nigerian doctors working in the USA [alone] as there are in the public health-care sector of Nigeria</a:t>
            </a:r>
            <a:r>
              <a:rPr lang="en-US" sz="3600" b="1" dirty="0" smtClean="0"/>
              <a:t>.” – </a:t>
            </a:r>
            <a:r>
              <a:rPr lang="en-US" sz="3600" b="1" i="1" dirty="0" smtClean="0"/>
              <a:t>Lancet</a:t>
            </a:r>
            <a:r>
              <a:rPr lang="en-US" sz="3600" b="1" dirty="0"/>
              <a:t>.</a:t>
            </a:r>
            <a:endParaRPr lang="en-US" sz="4000" b="1" dirty="0" smtClean="0"/>
          </a:p>
          <a:p>
            <a:endParaRPr lang="en-US" sz="4000" dirty="0" smtClean="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Side effects (</a:t>
            </a:r>
            <a:r>
              <a:rPr lang="en-US" dirty="0" err="1" smtClean="0"/>
              <a:t>Contd</a:t>
            </a:r>
            <a:r>
              <a:rPr lang="en-US" dirty="0" smtClean="0"/>
              <a:t>)</a:t>
            </a:r>
            <a:endParaRPr lang="en-US" dirty="0"/>
          </a:p>
        </p:txBody>
      </p:sp>
      <p:sp>
        <p:nvSpPr>
          <p:cNvPr id="3" name="Content Placeholder 2"/>
          <p:cNvSpPr>
            <a:spLocks noGrp="1"/>
          </p:cNvSpPr>
          <p:nvPr>
            <p:ph sz="quarter" idx="1"/>
          </p:nvPr>
        </p:nvSpPr>
        <p:spPr/>
        <p:txBody>
          <a:bodyPr>
            <a:normAutofit/>
          </a:bodyPr>
          <a:lstStyle/>
          <a:p>
            <a:r>
              <a:rPr lang="en-US" sz="3600" dirty="0" smtClean="0"/>
              <a:t>Nigeria, with a </a:t>
            </a:r>
            <a:r>
              <a:rPr lang="en-US" sz="3600" dirty="0" err="1" smtClean="0"/>
              <a:t>doctor:patient</a:t>
            </a:r>
            <a:r>
              <a:rPr lang="en-US" sz="3600" dirty="0" smtClean="0"/>
              <a:t> </a:t>
            </a:r>
            <a:r>
              <a:rPr lang="en-US" sz="3600" dirty="0" smtClean="0"/>
              <a:t>ratio of about 1:6000, is far from the WHO recommendation of 1:600 – </a:t>
            </a:r>
            <a:r>
              <a:rPr lang="en-US" sz="3600" dirty="0" err="1" smtClean="0"/>
              <a:t>Kayode</a:t>
            </a:r>
            <a:r>
              <a:rPr lang="en-US" sz="3600" dirty="0" smtClean="0"/>
              <a:t> </a:t>
            </a:r>
            <a:r>
              <a:rPr lang="en-US" sz="3600" dirty="0" err="1" smtClean="0"/>
              <a:t>Obembe</a:t>
            </a:r>
            <a:r>
              <a:rPr lang="en-US" sz="3600" dirty="0" smtClean="0"/>
              <a:t> (President NMA), 2015.</a:t>
            </a:r>
          </a:p>
          <a:p>
            <a:r>
              <a:rPr lang="en-US" sz="3600" dirty="0" smtClean="0"/>
              <a:t>Preferences of urban </a:t>
            </a:r>
            <a:r>
              <a:rPr lang="en-US" sz="3600" dirty="0" smtClean="0"/>
              <a:t>dwelling</a:t>
            </a:r>
            <a:r>
              <a:rPr lang="en-US" sz="3600" dirty="0" smtClean="0"/>
              <a:t> </a:t>
            </a:r>
            <a:r>
              <a:rPr lang="en-US" sz="3600" dirty="0" smtClean="0"/>
              <a:t>largely deprive the rural areas of medical and related health personnel</a:t>
            </a:r>
          </a:p>
          <a:p>
            <a:endParaRPr lang="en-US" sz="3600"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O</a:t>
            </a:r>
            <a:r>
              <a:rPr lang="en-US" dirty="0" smtClean="0"/>
              <a:t>verview of Nigeria’s public health care system</a:t>
            </a:r>
            <a:endParaRPr lang="en-US" dirty="0"/>
          </a:p>
        </p:txBody>
      </p:sp>
      <p:sp>
        <p:nvSpPr>
          <p:cNvPr id="3" name="Content Placeholder 2"/>
          <p:cNvSpPr>
            <a:spLocks noGrp="1"/>
          </p:cNvSpPr>
          <p:nvPr>
            <p:ph sz="quarter" idx="1"/>
          </p:nvPr>
        </p:nvSpPr>
        <p:spPr>
          <a:xfrm>
            <a:off x="914400" y="1412776"/>
            <a:ext cx="7772400" cy="4572000"/>
          </a:xfrm>
        </p:spPr>
        <p:txBody>
          <a:bodyPr>
            <a:noAutofit/>
          </a:bodyPr>
          <a:lstStyle/>
          <a:p>
            <a:r>
              <a:rPr lang="en-US" sz="3600" dirty="0"/>
              <a:t>Generally there is lack of confidence in Nigeria’s public health care system</a:t>
            </a:r>
          </a:p>
          <a:p>
            <a:r>
              <a:rPr lang="en-US" sz="3600" dirty="0" smtClean="0"/>
              <a:t>Ironically, the lack of confidence is affirmed and advertised by Nigerian political leaders and government officials who run abroad with their families for medical attention instead of </a:t>
            </a:r>
            <a:r>
              <a:rPr lang="en-US" sz="3600" dirty="0" err="1" smtClean="0"/>
              <a:t>patronising</a:t>
            </a:r>
            <a:r>
              <a:rPr lang="en-US" sz="3600" dirty="0" smtClean="0"/>
              <a:t> the health system they run</a:t>
            </a:r>
            <a:r>
              <a:rPr lang="en-US" sz="3600" dirty="0" smtClean="0"/>
              <a:t>.(Ref. section 46 NHA)</a:t>
            </a:r>
            <a:endParaRPr lang="en-US" sz="3600"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Overview (</a:t>
            </a:r>
            <a:r>
              <a:rPr lang="en-US" dirty="0" err="1" smtClean="0"/>
              <a:t>contd</a:t>
            </a:r>
            <a:r>
              <a:rPr lang="en-US" dirty="0" smtClean="0"/>
              <a:t>)</a:t>
            </a:r>
            <a:endParaRPr lang="en-US" dirty="0"/>
          </a:p>
        </p:txBody>
      </p:sp>
      <p:sp>
        <p:nvSpPr>
          <p:cNvPr id="3" name="Content Placeholder 2"/>
          <p:cNvSpPr>
            <a:spLocks noGrp="1"/>
          </p:cNvSpPr>
          <p:nvPr>
            <p:ph sz="quarter" idx="1"/>
          </p:nvPr>
        </p:nvSpPr>
        <p:spPr/>
        <p:txBody>
          <a:bodyPr>
            <a:normAutofit/>
          </a:bodyPr>
          <a:lstStyle/>
          <a:p>
            <a:r>
              <a:rPr lang="en-US" sz="3200" dirty="0"/>
              <a:t>Invariably, the </a:t>
            </a:r>
            <a:r>
              <a:rPr lang="en-US" sz="3200" dirty="0" smtClean="0"/>
              <a:t>helpless and </a:t>
            </a:r>
            <a:r>
              <a:rPr lang="en-US" sz="3200" dirty="0"/>
              <a:t>poor </a:t>
            </a:r>
            <a:r>
              <a:rPr lang="en-US" sz="3200" dirty="0" smtClean="0"/>
              <a:t>masses </a:t>
            </a:r>
            <a:r>
              <a:rPr lang="en-US" sz="3200" dirty="0"/>
              <a:t>are the ones burdened with the sad fate of ‘enjoying’ the largely dreadful services offered by </a:t>
            </a:r>
            <a:r>
              <a:rPr lang="en-US" sz="3200" dirty="0" smtClean="0"/>
              <a:t>Nigeria’s </a:t>
            </a:r>
            <a:r>
              <a:rPr lang="en-US" sz="3200" dirty="0"/>
              <a:t>public healthcare system.  </a:t>
            </a:r>
          </a:p>
          <a:p>
            <a:r>
              <a:rPr lang="en-US" sz="3200" dirty="0" smtClean="0"/>
              <a:t>Due to the inadequacies of Nigeria’s public health care system many are constrained to resort to private health care providers – a venture that is also beset with some problems. </a:t>
            </a:r>
            <a:r>
              <a:rPr lang="en-US" dirty="0" smtClean="0"/>
              <a:t> </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960</TotalTime>
  <Words>2678</Words>
  <Application>Microsoft Office PowerPoint</Application>
  <PresentationFormat>On-screen Show (4:3)</PresentationFormat>
  <Paragraphs>96</Paragraphs>
  <Slides>30</Slides>
  <Notes>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Equity</vt:lpstr>
      <vt:lpstr>While the Elephants dance: Reflections on Nigeria’s National Health Act</vt:lpstr>
      <vt:lpstr>Prelude</vt:lpstr>
      <vt:lpstr>Nigerian Medical Association and Health of the People</vt:lpstr>
      <vt:lpstr>Introduction</vt:lpstr>
      <vt:lpstr>Outlook of Nigeria’s Healthcare system</vt:lpstr>
      <vt:lpstr> Side effects of the Unwholesome Health system </vt:lpstr>
      <vt:lpstr>Side effects (Contd)</vt:lpstr>
      <vt:lpstr>Overview of Nigeria’s public health care system</vt:lpstr>
      <vt:lpstr>Overview (contd)</vt:lpstr>
      <vt:lpstr>People and Desperate search for healthcare</vt:lpstr>
      <vt:lpstr>People and search for healthcare (contd)</vt:lpstr>
      <vt:lpstr>People and search for healthcare (contd)</vt:lpstr>
      <vt:lpstr>   The National Health Act as another Reform</vt:lpstr>
      <vt:lpstr>Promises of the National Health Act</vt:lpstr>
      <vt:lpstr>CONTD.</vt:lpstr>
      <vt:lpstr>Realising the aims of the National Health System</vt:lpstr>
      <vt:lpstr>Funding the National Health system</vt:lpstr>
      <vt:lpstr>Use of the Basic Health Care Provision Fund</vt:lpstr>
      <vt:lpstr>Commentary on the funding provision</vt:lpstr>
      <vt:lpstr>The concern</vt:lpstr>
      <vt:lpstr>Funding and the National Health system: Reflections</vt:lpstr>
      <vt:lpstr>PowerPoint Presentation</vt:lpstr>
      <vt:lpstr>Suppose the lack of commitment pervades?</vt:lpstr>
      <vt:lpstr>Jurisprudential stand of the National Health Act </vt:lpstr>
      <vt:lpstr>PowerPoint Presentation</vt:lpstr>
      <vt:lpstr>PowerPoint Presentation</vt:lpstr>
      <vt:lpstr>PowerPoint Presentation</vt:lpstr>
      <vt:lpstr>PowerPoint Presentation</vt:lpstr>
      <vt:lpstr>PowerPoint Presentation</vt:lpstr>
      <vt:lpstr>Conclusion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FINANCIAL SECTOR REFORMS IN NIGERIA: THE INSURANCE INDUSTRY IN FOCUS</dc:title>
  <dc:creator>User</dc:creator>
  <cp:lastModifiedBy>Dept. Biz Law</cp:lastModifiedBy>
  <cp:revision>71</cp:revision>
  <dcterms:created xsi:type="dcterms:W3CDTF">2012-07-12T07:08:38Z</dcterms:created>
  <dcterms:modified xsi:type="dcterms:W3CDTF">2015-12-15T08:03:21Z</dcterms:modified>
</cp:coreProperties>
</file>