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3FD3C7-E205-4ECD-98F0-B455C8909555}" type="datetimeFigureOut">
              <a:rPr lang="en-GB" smtClean="0"/>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D78A8B-3235-4460-B3C0-F150B53C6517}" type="slidenum">
              <a:rPr lang="en-GB" smtClean="0"/>
              <a:t>‹#›</a:t>
            </a:fld>
            <a:endParaRPr lang="en-GB"/>
          </a:p>
        </p:txBody>
      </p:sp>
    </p:spTree>
    <p:extLst>
      <p:ext uri="{BB962C8B-B14F-4D97-AF65-F5344CB8AC3E}">
        <p14:creationId xmlns:p14="http://schemas.microsoft.com/office/powerpoint/2010/main" val="3182672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3FD3C7-E205-4ECD-98F0-B455C8909555}" type="datetimeFigureOut">
              <a:rPr lang="en-GB" smtClean="0"/>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D78A8B-3235-4460-B3C0-F150B53C6517}" type="slidenum">
              <a:rPr lang="en-GB" smtClean="0"/>
              <a:t>‹#›</a:t>
            </a:fld>
            <a:endParaRPr lang="en-GB"/>
          </a:p>
        </p:txBody>
      </p:sp>
    </p:spTree>
    <p:extLst>
      <p:ext uri="{BB962C8B-B14F-4D97-AF65-F5344CB8AC3E}">
        <p14:creationId xmlns:p14="http://schemas.microsoft.com/office/powerpoint/2010/main" val="4507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3FD3C7-E205-4ECD-98F0-B455C8909555}" type="datetimeFigureOut">
              <a:rPr lang="en-GB" smtClean="0"/>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D78A8B-3235-4460-B3C0-F150B53C6517}" type="slidenum">
              <a:rPr lang="en-GB" smtClean="0"/>
              <a:t>‹#›</a:t>
            </a:fld>
            <a:endParaRPr lang="en-GB"/>
          </a:p>
        </p:txBody>
      </p:sp>
    </p:spTree>
    <p:extLst>
      <p:ext uri="{BB962C8B-B14F-4D97-AF65-F5344CB8AC3E}">
        <p14:creationId xmlns:p14="http://schemas.microsoft.com/office/powerpoint/2010/main" val="3335708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3FD3C7-E205-4ECD-98F0-B455C8909555}" type="datetimeFigureOut">
              <a:rPr lang="en-GB" smtClean="0"/>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D78A8B-3235-4460-B3C0-F150B53C6517}" type="slidenum">
              <a:rPr lang="en-GB" smtClean="0"/>
              <a:t>‹#›</a:t>
            </a:fld>
            <a:endParaRPr lang="en-GB"/>
          </a:p>
        </p:txBody>
      </p:sp>
    </p:spTree>
    <p:extLst>
      <p:ext uri="{BB962C8B-B14F-4D97-AF65-F5344CB8AC3E}">
        <p14:creationId xmlns:p14="http://schemas.microsoft.com/office/powerpoint/2010/main" val="161545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3FD3C7-E205-4ECD-98F0-B455C8909555}" type="datetimeFigureOut">
              <a:rPr lang="en-GB" smtClean="0"/>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D78A8B-3235-4460-B3C0-F150B53C6517}" type="slidenum">
              <a:rPr lang="en-GB" smtClean="0"/>
              <a:t>‹#›</a:t>
            </a:fld>
            <a:endParaRPr lang="en-GB"/>
          </a:p>
        </p:txBody>
      </p:sp>
    </p:spTree>
    <p:extLst>
      <p:ext uri="{BB962C8B-B14F-4D97-AF65-F5344CB8AC3E}">
        <p14:creationId xmlns:p14="http://schemas.microsoft.com/office/powerpoint/2010/main" val="1229596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3FD3C7-E205-4ECD-98F0-B455C8909555}" type="datetimeFigureOut">
              <a:rPr lang="en-GB" smtClean="0"/>
              <a:t>15/12/2015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D78A8B-3235-4460-B3C0-F150B53C6517}" type="slidenum">
              <a:rPr lang="en-GB" smtClean="0"/>
              <a:t>‹#›</a:t>
            </a:fld>
            <a:endParaRPr lang="en-GB"/>
          </a:p>
        </p:txBody>
      </p:sp>
    </p:spTree>
    <p:extLst>
      <p:ext uri="{BB962C8B-B14F-4D97-AF65-F5344CB8AC3E}">
        <p14:creationId xmlns:p14="http://schemas.microsoft.com/office/powerpoint/2010/main" val="1522562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3FD3C7-E205-4ECD-98F0-B455C8909555}" type="datetimeFigureOut">
              <a:rPr lang="en-GB" smtClean="0"/>
              <a:t>15/12/2015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D78A8B-3235-4460-B3C0-F150B53C6517}" type="slidenum">
              <a:rPr lang="en-GB" smtClean="0"/>
              <a:t>‹#›</a:t>
            </a:fld>
            <a:endParaRPr lang="en-GB"/>
          </a:p>
        </p:txBody>
      </p:sp>
    </p:spTree>
    <p:extLst>
      <p:ext uri="{BB962C8B-B14F-4D97-AF65-F5344CB8AC3E}">
        <p14:creationId xmlns:p14="http://schemas.microsoft.com/office/powerpoint/2010/main" val="1708110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3FD3C7-E205-4ECD-98F0-B455C8909555}" type="datetimeFigureOut">
              <a:rPr lang="en-GB" smtClean="0"/>
              <a:t>15/12/2015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D78A8B-3235-4460-B3C0-F150B53C6517}" type="slidenum">
              <a:rPr lang="en-GB" smtClean="0"/>
              <a:t>‹#›</a:t>
            </a:fld>
            <a:endParaRPr lang="en-GB"/>
          </a:p>
        </p:txBody>
      </p:sp>
    </p:spTree>
    <p:extLst>
      <p:ext uri="{BB962C8B-B14F-4D97-AF65-F5344CB8AC3E}">
        <p14:creationId xmlns:p14="http://schemas.microsoft.com/office/powerpoint/2010/main" val="867658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FD3C7-E205-4ECD-98F0-B455C8909555}" type="datetimeFigureOut">
              <a:rPr lang="en-GB" smtClean="0"/>
              <a:t>15/12/2015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D78A8B-3235-4460-B3C0-F150B53C6517}" type="slidenum">
              <a:rPr lang="en-GB" smtClean="0"/>
              <a:t>‹#›</a:t>
            </a:fld>
            <a:endParaRPr lang="en-GB"/>
          </a:p>
        </p:txBody>
      </p:sp>
    </p:spTree>
    <p:extLst>
      <p:ext uri="{BB962C8B-B14F-4D97-AF65-F5344CB8AC3E}">
        <p14:creationId xmlns:p14="http://schemas.microsoft.com/office/powerpoint/2010/main" val="400668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FD3C7-E205-4ECD-98F0-B455C8909555}" type="datetimeFigureOut">
              <a:rPr lang="en-GB" smtClean="0"/>
              <a:t>15/12/2015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D78A8B-3235-4460-B3C0-F150B53C6517}" type="slidenum">
              <a:rPr lang="en-GB" smtClean="0"/>
              <a:t>‹#›</a:t>
            </a:fld>
            <a:endParaRPr lang="en-GB"/>
          </a:p>
        </p:txBody>
      </p:sp>
    </p:spTree>
    <p:extLst>
      <p:ext uri="{BB962C8B-B14F-4D97-AF65-F5344CB8AC3E}">
        <p14:creationId xmlns:p14="http://schemas.microsoft.com/office/powerpoint/2010/main" val="2014572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FD3C7-E205-4ECD-98F0-B455C8909555}" type="datetimeFigureOut">
              <a:rPr lang="en-GB" smtClean="0"/>
              <a:t>15/12/2015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D78A8B-3235-4460-B3C0-F150B53C6517}" type="slidenum">
              <a:rPr lang="en-GB" smtClean="0"/>
              <a:t>‹#›</a:t>
            </a:fld>
            <a:endParaRPr lang="en-GB"/>
          </a:p>
        </p:txBody>
      </p:sp>
    </p:spTree>
    <p:extLst>
      <p:ext uri="{BB962C8B-B14F-4D97-AF65-F5344CB8AC3E}">
        <p14:creationId xmlns:p14="http://schemas.microsoft.com/office/powerpoint/2010/main" val="133834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3FD3C7-E205-4ECD-98F0-B455C8909555}" type="datetimeFigureOut">
              <a:rPr lang="en-GB" smtClean="0"/>
              <a:t>15/12/2015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78A8B-3235-4460-B3C0-F150B53C6517}" type="slidenum">
              <a:rPr lang="en-GB" smtClean="0"/>
              <a:t>‹#›</a:t>
            </a:fld>
            <a:endParaRPr lang="en-GB"/>
          </a:p>
        </p:txBody>
      </p:sp>
    </p:spTree>
    <p:extLst>
      <p:ext uri="{BB962C8B-B14F-4D97-AF65-F5344CB8AC3E}">
        <p14:creationId xmlns:p14="http://schemas.microsoft.com/office/powerpoint/2010/main" val="475566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2160239"/>
          </a:xfrm>
        </p:spPr>
        <p:txBody>
          <a:bodyPr>
            <a:normAutofit/>
          </a:bodyPr>
          <a:lstStyle/>
          <a:p>
            <a:r>
              <a:rPr lang="en-US" b="1" dirty="0"/>
              <a:t>National Health Act 2014 - The role of the Practitioners at the different levels of care. </a:t>
            </a:r>
            <a:endParaRPr lang="en-GB" dirty="0"/>
          </a:p>
        </p:txBody>
      </p:sp>
      <p:sp>
        <p:nvSpPr>
          <p:cNvPr id="3" name="Subtitle 2"/>
          <p:cNvSpPr>
            <a:spLocks noGrp="1"/>
          </p:cNvSpPr>
          <p:nvPr>
            <p:ph type="subTitle" idx="1"/>
          </p:nvPr>
        </p:nvSpPr>
        <p:spPr>
          <a:xfrm>
            <a:off x="1371600" y="3284984"/>
            <a:ext cx="6400800" cy="2353816"/>
          </a:xfrm>
        </p:spPr>
        <p:txBody>
          <a:bodyPr>
            <a:normAutofit fontScale="92500" lnSpcReduction="20000"/>
          </a:bodyPr>
          <a:lstStyle/>
          <a:p>
            <a:r>
              <a:rPr lang="en-GB" dirty="0" smtClean="0">
                <a:solidFill>
                  <a:schemeClr val="tx1"/>
                </a:solidFill>
              </a:rPr>
              <a:t>By</a:t>
            </a:r>
          </a:p>
          <a:p>
            <a:r>
              <a:rPr lang="en-GB" dirty="0" smtClean="0">
                <a:solidFill>
                  <a:schemeClr val="tx1"/>
                </a:solidFill>
              </a:rPr>
              <a:t>Dr </a:t>
            </a:r>
            <a:r>
              <a:rPr lang="en-GB" dirty="0" err="1" smtClean="0">
                <a:solidFill>
                  <a:schemeClr val="tx1"/>
                </a:solidFill>
              </a:rPr>
              <a:t>Udugbai</a:t>
            </a:r>
            <a:r>
              <a:rPr lang="en-GB" dirty="0" smtClean="0">
                <a:solidFill>
                  <a:schemeClr val="tx1"/>
                </a:solidFill>
              </a:rPr>
              <a:t> ILEVBARE, </a:t>
            </a:r>
            <a:r>
              <a:rPr lang="en-GB" i="1" dirty="0" smtClean="0">
                <a:solidFill>
                  <a:schemeClr val="tx1"/>
                </a:solidFill>
              </a:rPr>
              <a:t>FMCPH.</a:t>
            </a:r>
          </a:p>
          <a:p>
            <a:r>
              <a:rPr lang="en-GB" dirty="0" smtClean="0">
                <a:solidFill>
                  <a:schemeClr val="tx1"/>
                </a:solidFill>
              </a:rPr>
              <a:t>Asst. Registrar / HOD, Planning, Research and Statistics,</a:t>
            </a:r>
          </a:p>
          <a:p>
            <a:r>
              <a:rPr lang="en-GB" dirty="0" smtClean="0">
                <a:solidFill>
                  <a:schemeClr val="tx1"/>
                </a:solidFill>
              </a:rPr>
              <a:t>Medical and Dental Council of Nigeria.</a:t>
            </a:r>
            <a:endParaRPr lang="en-GB" dirty="0">
              <a:solidFill>
                <a:schemeClr val="tx1"/>
              </a:solidFill>
            </a:endParaRPr>
          </a:p>
        </p:txBody>
      </p:sp>
    </p:spTree>
    <p:extLst>
      <p:ext uri="{BB962C8B-B14F-4D97-AF65-F5344CB8AC3E}">
        <p14:creationId xmlns:p14="http://schemas.microsoft.com/office/powerpoint/2010/main" val="1756982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Levels of care in Nigeria</a:t>
            </a:r>
            <a:endParaRPr lang="en-GB" dirty="0"/>
          </a:p>
        </p:txBody>
      </p:sp>
      <p:sp>
        <p:nvSpPr>
          <p:cNvPr id="3" name="Content Placeholder 2"/>
          <p:cNvSpPr>
            <a:spLocks noGrp="1"/>
          </p:cNvSpPr>
          <p:nvPr>
            <p:ph idx="1"/>
          </p:nvPr>
        </p:nvSpPr>
        <p:spPr/>
        <p:txBody>
          <a:bodyPr>
            <a:normAutofit lnSpcReduction="10000"/>
          </a:bodyPr>
          <a:lstStyle/>
          <a:p>
            <a:r>
              <a:rPr lang="en-GB" dirty="0"/>
              <a:t>In the Nigerian model, the ideal is that </a:t>
            </a:r>
            <a:r>
              <a:rPr lang="en-GB" b="1" u="sng" dirty="0"/>
              <a:t>Primary Care</a:t>
            </a:r>
            <a:r>
              <a:rPr lang="en-GB" dirty="0"/>
              <a:t> should be rendered in </a:t>
            </a:r>
            <a:r>
              <a:rPr lang="en-GB" b="1" i="1" dirty="0"/>
              <a:t>Private Clinics</a:t>
            </a:r>
            <a:r>
              <a:rPr lang="en-GB" dirty="0"/>
              <a:t>, </a:t>
            </a:r>
            <a:r>
              <a:rPr lang="en-GB" b="1" i="1" dirty="0"/>
              <a:t>Health Posts</a:t>
            </a:r>
            <a:r>
              <a:rPr lang="en-GB" dirty="0"/>
              <a:t>, </a:t>
            </a:r>
            <a:r>
              <a:rPr lang="en-GB" b="1" i="1" dirty="0"/>
              <a:t>Basic Health Centres</a:t>
            </a:r>
            <a:r>
              <a:rPr lang="en-GB" dirty="0"/>
              <a:t>, </a:t>
            </a:r>
            <a:r>
              <a:rPr lang="en-GB" b="1" i="1" dirty="0"/>
              <a:t>Comprehensive Health Centres</a:t>
            </a:r>
            <a:r>
              <a:rPr lang="en-GB" dirty="0"/>
              <a:t> and </a:t>
            </a:r>
            <a:r>
              <a:rPr lang="en-GB" b="1" i="1" dirty="0"/>
              <a:t>Primary Health Centres</a:t>
            </a:r>
            <a:r>
              <a:rPr lang="en-GB" dirty="0"/>
              <a:t>, </a:t>
            </a:r>
            <a:r>
              <a:rPr lang="en-GB" dirty="0" smtClean="0"/>
              <a:t>while </a:t>
            </a:r>
          </a:p>
          <a:p>
            <a:r>
              <a:rPr lang="en-GB" b="1" u="sng" dirty="0" smtClean="0"/>
              <a:t>Secondary </a:t>
            </a:r>
            <a:r>
              <a:rPr lang="en-GB" b="1" u="sng" dirty="0"/>
              <a:t>Care</a:t>
            </a:r>
            <a:r>
              <a:rPr lang="en-GB" dirty="0"/>
              <a:t> should be rendered in </a:t>
            </a:r>
            <a:r>
              <a:rPr lang="en-GB" b="1" i="1" dirty="0"/>
              <a:t>General Hospitals</a:t>
            </a:r>
            <a:r>
              <a:rPr lang="en-GB" dirty="0"/>
              <a:t> and </a:t>
            </a:r>
            <a:endParaRPr lang="en-GB" dirty="0" smtClean="0"/>
          </a:p>
          <a:p>
            <a:r>
              <a:rPr lang="en-GB" b="1" u="sng" dirty="0" smtClean="0"/>
              <a:t>Tertiary </a:t>
            </a:r>
            <a:r>
              <a:rPr lang="en-GB" b="1" u="sng" dirty="0"/>
              <a:t>Care</a:t>
            </a:r>
            <a:r>
              <a:rPr lang="en-GB" dirty="0"/>
              <a:t> in </a:t>
            </a:r>
            <a:r>
              <a:rPr lang="en-GB" b="1" i="1" dirty="0"/>
              <a:t>Teaching Hospitals</a:t>
            </a:r>
            <a:r>
              <a:rPr lang="en-GB" dirty="0"/>
              <a:t> and </a:t>
            </a:r>
            <a:r>
              <a:rPr lang="en-GB" b="1" i="1" dirty="0"/>
              <a:t>Federal Medical Centres</a:t>
            </a:r>
            <a:r>
              <a:rPr lang="en-GB" dirty="0"/>
              <a:t>.</a:t>
            </a:r>
          </a:p>
        </p:txBody>
      </p:sp>
    </p:spTree>
    <p:extLst>
      <p:ext uri="{BB962C8B-B14F-4D97-AF65-F5344CB8AC3E}">
        <p14:creationId xmlns:p14="http://schemas.microsoft.com/office/powerpoint/2010/main" val="498161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Levels of care in Nigeria - </a:t>
            </a:r>
            <a:r>
              <a:rPr lang="en-GB" b="1" dirty="0" err="1" smtClean="0"/>
              <a:t>contd</a:t>
            </a:r>
            <a:endParaRPr lang="en-GB" dirty="0"/>
          </a:p>
        </p:txBody>
      </p:sp>
      <p:sp>
        <p:nvSpPr>
          <p:cNvPr id="3" name="Content Placeholder 2"/>
          <p:cNvSpPr>
            <a:spLocks noGrp="1"/>
          </p:cNvSpPr>
          <p:nvPr>
            <p:ph idx="1"/>
          </p:nvPr>
        </p:nvSpPr>
        <p:spPr/>
        <p:txBody>
          <a:bodyPr/>
          <a:lstStyle/>
          <a:p>
            <a:r>
              <a:rPr lang="en-GB" dirty="0"/>
              <a:t>However, the system in Nigeria is anarchic or mixed. It is not uncommon to have primary care rendered in Teaching Hospitals, Specialist Hospitals and Federal Medical Centres, with people treating ailments like malaria and diarrhoea there. The result is that manpower is </a:t>
            </a:r>
            <a:r>
              <a:rPr lang="en-GB" dirty="0" err="1"/>
              <a:t>mis</a:t>
            </a:r>
            <a:r>
              <a:rPr lang="en-GB" dirty="0"/>
              <a:t>-applied.</a:t>
            </a:r>
          </a:p>
        </p:txBody>
      </p:sp>
    </p:spTree>
    <p:extLst>
      <p:ext uri="{BB962C8B-B14F-4D97-AF65-F5344CB8AC3E}">
        <p14:creationId xmlns:p14="http://schemas.microsoft.com/office/powerpoint/2010/main" val="70432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Levels of care in Nigeria – contd.</a:t>
            </a:r>
            <a:endParaRPr lang="en-GB" dirty="0"/>
          </a:p>
        </p:txBody>
      </p:sp>
      <p:sp>
        <p:nvSpPr>
          <p:cNvPr id="3" name="Content Placeholder 2"/>
          <p:cNvSpPr>
            <a:spLocks noGrp="1"/>
          </p:cNvSpPr>
          <p:nvPr>
            <p:ph idx="1"/>
          </p:nvPr>
        </p:nvSpPr>
        <p:spPr/>
        <p:txBody>
          <a:bodyPr>
            <a:normAutofit fontScale="92500" lnSpcReduction="20000"/>
          </a:bodyPr>
          <a:lstStyle/>
          <a:p>
            <a:r>
              <a:rPr lang="en-GB" dirty="0"/>
              <a:t>Also, the Local Governments are supposed to provide for and manage activities at the primary level; the State Governments at the secondary level and the Federal Government at the tertiary/quaternary level. Here, again, it is </a:t>
            </a:r>
            <a:r>
              <a:rPr lang="en-GB" b="1" i="1" dirty="0"/>
              <a:t>‘a mixed bag’</a:t>
            </a:r>
            <a:r>
              <a:rPr lang="en-GB" dirty="0"/>
              <a:t> of activities and there is no role delineation. </a:t>
            </a:r>
            <a:endParaRPr lang="en-GB" dirty="0" smtClean="0"/>
          </a:p>
          <a:p>
            <a:endParaRPr lang="en-GB" dirty="0"/>
          </a:p>
          <a:p>
            <a:r>
              <a:rPr lang="en-GB" dirty="0" smtClean="0"/>
              <a:t>This </a:t>
            </a:r>
            <a:r>
              <a:rPr lang="en-GB" dirty="0"/>
              <a:t>may be due to the position of health which is in the concurrent list in the Constitution of Nigeria.</a:t>
            </a:r>
          </a:p>
        </p:txBody>
      </p:sp>
    </p:spTree>
    <p:extLst>
      <p:ext uri="{BB962C8B-B14F-4D97-AF65-F5344CB8AC3E}">
        <p14:creationId xmlns:p14="http://schemas.microsoft.com/office/powerpoint/2010/main" val="3853610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a:t>What is the role of Doctors, Dental Surgeons and Alternative Medicine practitioners at the different levels of </a:t>
            </a:r>
            <a:r>
              <a:rPr lang="en-GB" sz="2800" b="1" dirty="0" smtClean="0"/>
              <a:t>care?</a:t>
            </a:r>
            <a:endParaRPr lang="en-GB" sz="2800" dirty="0"/>
          </a:p>
        </p:txBody>
      </p:sp>
      <p:sp>
        <p:nvSpPr>
          <p:cNvPr id="3" name="Content Placeholder 2"/>
          <p:cNvSpPr>
            <a:spLocks noGrp="1"/>
          </p:cNvSpPr>
          <p:nvPr>
            <p:ph idx="1"/>
          </p:nvPr>
        </p:nvSpPr>
        <p:spPr/>
        <p:txBody>
          <a:bodyPr>
            <a:normAutofit fontScale="92500" lnSpcReduction="20000"/>
          </a:bodyPr>
          <a:lstStyle/>
          <a:p>
            <a:r>
              <a:rPr lang="en-GB" dirty="0"/>
              <a:t>The role of these practitioners are well defined in the Code of Medical Ethics in Nigeria, 2008</a:t>
            </a:r>
            <a:r>
              <a:rPr lang="en-GB" dirty="0" smtClean="0"/>
              <a:t>.</a:t>
            </a:r>
          </a:p>
          <a:p>
            <a:pPr marL="0" indent="0">
              <a:buNone/>
            </a:pPr>
            <a:endParaRPr lang="en-GB" dirty="0"/>
          </a:p>
          <a:p>
            <a:r>
              <a:rPr lang="en-GB" dirty="0"/>
              <a:t>Irrespective of the level of care where a practitioner works or finds himself or herself, the provisions of Rules 11 and 12 of the Code apply. Rule 11 deals with the ‘’Duties of the Physician in General’’ , while Rule 12 summarizes the ‘’ Duties of the Physician to the Sick’’.</a:t>
            </a:r>
            <a:r>
              <a:rPr lang="en-GB" dirty="0" smtClean="0">
                <a:effectLst/>
              </a:rPr>
              <a:t> </a:t>
            </a:r>
            <a:r>
              <a:rPr lang="en-GB" dirty="0"/>
              <a:t>Code of Medical Ethics in Nigeria. Medical and Dental Council of Nigeria. 2004.</a:t>
            </a:r>
          </a:p>
          <a:p>
            <a:endParaRPr lang="en-GB" dirty="0"/>
          </a:p>
        </p:txBody>
      </p:sp>
    </p:spTree>
    <p:extLst>
      <p:ext uri="{BB962C8B-B14F-4D97-AF65-F5344CB8AC3E}">
        <p14:creationId xmlns:p14="http://schemas.microsoft.com/office/powerpoint/2010/main" val="1576376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Duties of the Physician in </a:t>
            </a:r>
            <a:r>
              <a:rPr lang="en-GB" b="1" dirty="0" smtClean="0"/>
              <a:t>General- Rule 11 COME</a:t>
            </a:r>
            <a:endParaRPr lang="en-GB" dirty="0"/>
          </a:p>
        </p:txBody>
      </p:sp>
      <p:sp>
        <p:nvSpPr>
          <p:cNvPr id="3" name="Content Placeholder 2"/>
          <p:cNvSpPr>
            <a:spLocks noGrp="1"/>
          </p:cNvSpPr>
          <p:nvPr>
            <p:ph idx="1"/>
          </p:nvPr>
        </p:nvSpPr>
        <p:spPr/>
        <p:txBody>
          <a:bodyPr>
            <a:normAutofit fontScale="55000" lnSpcReduction="20000"/>
          </a:bodyPr>
          <a:lstStyle/>
          <a:p>
            <a:pPr lvl="0"/>
            <a:r>
              <a:rPr lang="en-GB" dirty="0"/>
              <a:t>Always exercise </a:t>
            </a:r>
            <a:r>
              <a:rPr lang="en-GB" dirty="0" smtClean="0"/>
              <a:t>his/her independent </a:t>
            </a:r>
            <a:r>
              <a:rPr lang="en-GB" dirty="0"/>
              <a:t>professional judgment and maintain the highest standards of professional conduct</a:t>
            </a:r>
            <a:r>
              <a:rPr lang="en-GB" dirty="0" smtClean="0"/>
              <a:t>.</a:t>
            </a:r>
          </a:p>
          <a:p>
            <a:pPr marL="0" lvl="0" indent="0">
              <a:buNone/>
            </a:pPr>
            <a:endParaRPr lang="en-GB" dirty="0"/>
          </a:p>
          <a:p>
            <a:pPr lvl="0"/>
            <a:r>
              <a:rPr lang="en-GB" dirty="0"/>
              <a:t>Respect a </a:t>
            </a:r>
            <a:r>
              <a:rPr lang="en-GB" dirty="0" smtClean="0"/>
              <a:t>competent </a:t>
            </a:r>
            <a:r>
              <a:rPr lang="en-GB" b="1" i="1" dirty="0" smtClean="0"/>
              <a:t>(sound in mind and of right age to make independent judgement)</a:t>
            </a:r>
            <a:r>
              <a:rPr lang="en-GB" dirty="0" smtClean="0"/>
              <a:t> </a:t>
            </a:r>
            <a:r>
              <a:rPr lang="en-GB" dirty="0"/>
              <a:t>patient's right to accept or refuse treatment</a:t>
            </a:r>
            <a:r>
              <a:rPr lang="en-GB" dirty="0" smtClean="0"/>
              <a:t>.</a:t>
            </a:r>
          </a:p>
          <a:p>
            <a:pPr marL="0" lvl="0" indent="0">
              <a:buNone/>
            </a:pPr>
            <a:endParaRPr lang="en-GB" dirty="0"/>
          </a:p>
          <a:p>
            <a:pPr lvl="0"/>
            <a:r>
              <a:rPr lang="en-GB" dirty="0"/>
              <a:t>Not allow his judgment to be influenced by personal profit or unfair discrimination.</a:t>
            </a:r>
          </a:p>
          <a:p>
            <a:pPr lvl="0"/>
            <a:r>
              <a:rPr lang="en-GB" dirty="0"/>
              <a:t>Be dedicated to providing competent medical service in full professional and moral independence, with compassion and respect for human dignity</a:t>
            </a:r>
            <a:r>
              <a:rPr lang="en-GB" dirty="0" smtClean="0"/>
              <a:t>.</a:t>
            </a:r>
          </a:p>
          <a:p>
            <a:pPr marL="0" lvl="0" indent="0">
              <a:buNone/>
            </a:pPr>
            <a:endParaRPr lang="en-GB" dirty="0"/>
          </a:p>
          <a:p>
            <a:pPr lvl="0"/>
            <a:r>
              <a:rPr lang="en-GB" dirty="0"/>
              <a:t>Deal honestly with patients and colleagues, and report to the appropriate authorities those physicians who practice unethically or incompetently or who engage in fraud or deception</a:t>
            </a:r>
            <a:r>
              <a:rPr lang="en-GB" dirty="0" smtClean="0"/>
              <a:t>.</a:t>
            </a:r>
          </a:p>
          <a:p>
            <a:pPr marL="0" lvl="0" indent="0">
              <a:buNone/>
            </a:pPr>
            <a:endParaRPr lang="en-GB" dirty="0"/>
          </a:p>
          <a:p>
            <a:pPr lvl="0"/>
            <a:r>
              <a:rPr lang="en-GB" dirty="0"/>
              <a:t>Not receive any financial benefits or other incentives solely for referring patients or prescribing specific products.</a:t>
            </a:r>
          </a:p>
          <a:p>
            <a:endParaRPr lang="en-GB" dirty="0"/>
          </a:p>
        </p:txBody>
      </p:sp>
    </p:spTree>
    <p:extLst>
      <p:ext uri="{BB962C8B-B14F-4D97-AF65-F5344CB8AC3E}">
        <p14:creationId xmlns:p14="http://schemas.microsoft.com/office/powerpoint/2010/main" val="1990867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en-GB" dirty="0"/>
          </a:p>
        </p:txBody>
      </p:sp>
      <p:sp>
        <p:nvSpPr>
          <p:cNvPr id="3" name="Content Placeholder 2"/>
          <p:cNvSpPr>
            <a:spLocks noGrp="1"/>
          </p:cNvSpPr>
          <p:nvPr>
            <p:ph idx="1"/>
          </p:nvPr>
        </p:nvSpPr>
        <p:spPr>
          <a:xfrm>
            <a:off x="457200" y="692696"/>
            <a:ext cx="8229600" cy="5433467"/>
          </a:xfrm>
        </p:spPr>
        <p:txBody>
          <a:bodyPr>
            <a:normAutofit fontScale="55000" lnSpcReduction="20000"/>
          </a:bodyPr>
          <a:lstStyle/>
          <a:p>
            <a:pPr lvl="0"/>
            <a:r>
              <a:rPr lang="en-GB" dirty="0"/>
              <a:t>Respect the rights and preferences of patients, colleagues, and other health professionals</a:t>
            </a:r>
            <a:r>
              <a:rPr lang="en-GB" dirty="0" smtClean="0"/>
              <a:t>.</a:t>
            </a:r>
          </a:p>
          <a:p>
            <a:pPr marL="0" lvl="0" indent="0">
              <a:buNone/>
            </a:pPr>
            <a:endParaRPr lang="en-GB" dirty="0"/>
          </a:p>
          <a:p>
            <a:pPr lvl="0"/>
            <a:r>
              <a:rPr lang="en-GB" dirty="0"/>
              <a:t>Recognize his important role in educating the public but should use due caution in divulging discoveries or new techniques or treatment through non-professional channels</a:t>
            </a:r>
            <a:r>
              <a:rPr lang="en-GB" dirty="0" smtClean="0"/>
              <a:t>.</a:t>
            </a:r>
          </a:p>
          <a:p>
            <a:pPr marL="0" lvl="0" indent="0">
              <a:buNone/>
            </a:pPr>
            <a:endParaRPr lang="en-GB" dirty="0"/>
          </a:p>
          <a:p>
            <a:pPr lvl="0"/>
            <a:r>
              <a:rPr lang="en-GB" dirty="0"/>
              <a:t>Certify only that which he/she has personally </a:t>
            </a:r>
            <a:r>
              <a:rPr lang="en-GB" dirty="0" smtClean="0"/>
              <a:t>verified. (writing a post-mortem report without actually carrying out the procedure –(MDPDT), issuing a medical certificate of illness/fitness with examination – (NYSC).</a:t>
            </a:r>
          </a:p>
          <a:p>
            <a:pPr marL="0" lvl="0" indent="0">
              <a:buNone/>
            </a:pPr>
            <a:endParaRPr lang="en-GB" dirty="0"/>
          </a:p>
          <a:p>
            <a:pPr lvl="0"/>
            <a:r>
              <a:rPr lang="en-GB" dirty="0"/>
              <a:t>Strive to use health care resources in the best way to benefit patients and their community</a:t>
            </a:r>
            <a:r>
              <a:rPr lang="en-GB" dirty="0" smtClean="0"/>
              <a:t>.</a:t>
            </a:r>
          </a:p>
          <a:p>
            <a:pPr marL="0" lvl="0" indent="0">
              <a:buNone/>
            </a:pPr>
            <a:endParaRPr lang="en-GB" dirty="0"/>
          </a:p>
          <a:p>
            <a:pPr lvl="0"/>
            <a:r>
              <a:rPr lang="en-GB" dirty="0"/>
              <a:t>Seek appropriate care and attention if he/she suffers from mental or physical illness</a:t>
            </a:r>
            <a:r>
              <a:rPr lang="en-GB" dirty="0" smtClean="0"/>
              <a:t>.</a:t>
            </a:r>
          </a:p>
          <a:p>
            <a:pPr marL="0" lvl="0" indent="0">
              <a:buNone/>
            </a:pPr>
            <a:endParaRPr lang="en-GB" dirty="0"/>
          </a:p>
          <a:p>
            <a:pPr lvl="0"/>
            <a:r>
              <a:rPr lang="en-GB" dirty="0"/>
              <a:t>Respect the local and national codes of </a:t>
            </a:r>
            <a:r>
              <a:rPr lang="en-GB" dirty="0" smtClean="0"/>
              <a:t>ethics</a:t>
            </a:r>
            <a:r>
              <a:rPr lang="en-GB" dirty="0"/>
              <a:t> </a:t>
            </a:r>
            <a:r>
              <a:rPr lang="en-GB" dirty="0" smtClean="0"/>
              <a:t>– COME, PSR, FR, Civil Service Handbook etc.</a:t>
            </a:r>
            <a:endParaRPr lang="en-GB" dirty="0" smtClean="0"/>
          </a:p>
          <a:p>
            <a:pPr marL="0" lvl="0" indent="0">
              <a:buNone/>
            </a:pPr>
            <a:endParaRPr lang="en-GB" dirty="0"/>
          </a:p>
          <a:p>
            <a:pPr lvl="0"/>
            <a:r>
              <a:rPr lang="en-GB" dirty="0"/>
              <a:t>Always bear in mind the obligation to respect human life.</a:t>
            </a:r>
          </a:p>
          <a:p>
            <a:pPr marL="0" indent="0">
              <a:buNone/>
            </a:pPr>
            <a:endParaRPr lang="en-GB" dirty="0"/>
          </a:p>
        </p:txBody>
      </p:sp>
    </p:spTree>
    <p:extLst>
      <p:ext uri="{BB962C8B-B14F-4D97-AF65-F5344CB8AC3E}">
        <p14:creationId xmlns:p14="http://schemas.microsoft.com/office/powerpoint/2010/main" val="667467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 Physician’s Duties to </a:t>
            </a:r>
            <a:r>
              <a:rPr lang="en-GB" dirty="0" smtClean="0"/>
              <a:t>Patients – Rules 12, COME.</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b="1" dirty="0"/>
              <a:t>A Physician Shall :</a:t>
            </a:r>
            <a:endParaRPr lang="en-GB" dirty="0"/>
          </a:p>
          <a:p>
            <a:pPr lvl="0"/>
            <a:r>
              <a:rPr lang="en-GB" dirty="0"/>
              <a:t>act in the patient's best interest when providing medical </a:t>
            </a:r>
            <a:r>
              <a:rPr lang="en-GB" dirty="0" smtClean="0"/>
              <a:t>care</a:t>
            </a:r>
          </a:p>
          <a:p>
            <a:pPr marL="0" lvl="0" indent="0">
              <a:buNone/>
            </a:pPr>
            <a:endParaRPr lang="en-GB" dirty="0"/>
          </a:p>
          <a:p>
            <a:pPr lvl="0"/>
            <a:r>
              <a:rPr lang="en-GB" dirty="0"/>
              <a:t>Owe his patients complete loyalty and all the scientific resources available to him/her. Whenever an examination or treatment is beyond the physician's capacity, he/she should consult with or refer to another physician who has the necessary ability.</a:t>
            </a:r>
          </a:p>
          <a:p>
            <a:pPr lvl="0"/>
            <a:r>
              <a:rPr lang="en-GB" dirty="0"/>
              <a:t>Respect a patient's right to confidentiality. It is ethical to disclose confidential information when the patient consents to it or when there is a real and imminent threat of harm to the patient or to others and this threat can </a:t>
            </a:r>
            <a:r>
              <a:rPr lang="en-GB" dirty="0" smtClean="0"/>
              <a:t>only be </a:t>
            </a:r>
            <a:r>
              <a:rPr lang="en-GB" dirty="0"/>
              <a:t>removed by a breach of confidentiality.</a:t>
            </a:r>
          </a:p>
          <a:p>
            <a:pPr lvl="0"/>
            <a:r>
              <a:rPr lang="en-GB" dirty="0"/>
              <a:t>Give emergency care as a humanitarian duty unless he/she is assured that others are willing and able to give such care.</a:t>
            </a:r>
          </a:p>
          <a:p>
            <a:endParaRPr lang="en-GB" dirty="0"/>
          </a:p>
        </p:txBody>
      </p:sp>
    </p:spTree>
    <p:extLst>
      <p:ext uri="{BB962C8B-B14F-4D97-AF65-F5344CB8AC3E}">
        <p14:creationId xmlns:p14="http://schemas.microsoft.com/office/powerpoint/2010/main" val="421882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 Physician Shall :</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70000" lnSpcReduction="20000"/>
          </a:bodyPr>
          <a:lstStyle/>
          <a:p>
            <a:pPr lvl="0"/>
            <a:r>
              <a:rPr lang="en-GB" dirty="0" smtClean="0"/>
              <a:t>in </a:t>
            </a:r>
            <a:r>
              <a:rPr lang="en-GB" dirty="0"/>
              <a:t>situations when he/she is acting for a third party, ensure that the patient has full knowledge of that </a:t>
            </a:r>
            <a:r>
              <a:rPr lang="en-GB" dirty="0" smtClean="0"/>
              <a:t>situation.</a:t>
            </a:r>
          </a:p>
          <a:p>
            <a:pPr marL="0" lvl="0" indent="0">
              <a:buNone/>
            </a:pPr>
            <a:endParaRPr lang="en-GB" dirty="0"/>
          </a:p>
          <a:p>
            <a:pPr lvl="0"/>
            <a:r>
              <a:rPr lang="en-GB" dirty="0"/>
              <a:t>not enter into a sexual relationship with his current patient or into any other abusive or exploitative </a:t>
            </a:r>
            <a:r>
              <a:rPr lang="en-GB" dirty="0" smtClean="0"/>
              <a:t>relationship.</a:t>
            </a:r>
          </a:p>
          <a:p>
            <a:pPr marL="0" lvl="0" indent="0">
              <a:buNone/>
            </a:pPr>
            <a:endParaRPr lang="en-GB" dirty="0"/>
          </a:p>
          <a:p>
            <a:pPr lvl="0"/>
            <a:r>
              <a:rPr lang="en-GB" dirty="0"/>
              <a:t>Behave towards colleagues as he/she would have them behave towards him/her</a:t>
            </a:r>
            <a:r>
              <a:rPr lang="en-GB" dirty="0" smtClean="0"/>
              <a:t>.</a:t>
            </a:r>
          </a:p>
          <a:p>
            <a:pPr marL="0" lvl="0" indent="0">
              <a:buNone/>
            </a:pPr>
            <a:endParaRPr lang="en-GB" dirty="0"/>
          </a:p>
          <a:p>
            <a:pPr lvl="0"/>
            <a:r>
              <a:rPr lang="en-GB" dirty="0"/>
              <a:t>NOT undermine the patient-physician relationship of colleagues in order to attract patients.</a:t>
            </a:r>
          </a:p>
          <a:p>
            <a:pPr lvl="1"/>
            <a:r>
              <a:rPr lang="en-GB" dirty="0"/>
              <a:t>When medically necessary, communicate with colleagues who are involved in the care of the same patient. This communication should respect patient confidentiality and be confined to necessary information.</a:t>
            </a:r>
          </a:p>
          <a:p>
            <a:endParaRPr lang="en-GB" dirty="0"/>
          </a:p>
        </p:txBody>
      </p:sp>
    </p:spTree>
    <p:extLst>
      <p:ext uri="{BB962C8B-B14F-4D97-AF65-F5344CB8AC3E}">
        <p14:creationId xmlns:p14="http://schemas.microsoft.com/office/powerpoint/2010/main" val="29113017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What is the link between the practitioners at the various levels of care?</a:t>
            </a:r>
            <a:endParaRPr lang="en-GB" sz="2800" dirty="0"/>
          </a:p>
        </p:txBody>
      </p:sp>
      <p:sp>
        <p:nvSpPr>
          <p:cNvPr id="3" name="Content Placeholder 2"/>
          <p:cNvSpPr>
            <a:spLocks noGrp="1"/>
          </p:cNvSpPr>
          <p:nvPr>
            <p:ph idx="1"/>
          </p:nvPr>
        </p:nvSpPr>
        <p:spPr/>
        <p:txBody>
          <a:bodyPr/>
          <a:lstStyle/>
          <a:p>
            <a:endParaRPr lang="en-GB" dirty="0" smtClean="0"/>
          </a:p>
          <a:p>
            <a:r>
              <a:rPr lang="en-GB" dirty="0" smtClean="0"/>
              <a:t>As </a:t>
            </a:r>
            <a:r>
              <a:rPr lang="en-GB" dirty="0"/>
              <a:t>a Regulator of the professions, all practitioners are equally important and the vital link in the delivery of health services, with the </a:t>
            </a:r>
            <a:r>
              <a:rPr lang="en-GB" b="1" u="sng" dirty="0"/>
              <a:t>PATIENT</a:t>
            </a:r>
            <a:r>
              <a:rPr lang="en-GB" dirty="0"/>
              <a:t> as the centre of all activities, is the </a:t>
            </a:r>
            <a:r>
              <a:rPr lang="en-GB" b="1" u="sng" dirty="0"/>
              <a:t>REFERRAL SYSTEM</a:t>
            </a:r>
            <a:r>
              <a:rPr lang="en-GB" dirty="0"/>
              <a:t>.</a:t>
            </a:r>
          </a:p>
          <a:p>
            <a:endParaRPr lang="en-GB" dirty="0"/>
          </a:p>
        </p:txBody>
      </p:sp>
    </p:spTree>
    <p:extLst>
      <p:ext uri="{BB962C8B-B14F-4D97-AF65-F5344CB8AC3E}">
        <p14:creationId xmlns:p14="http://schemas.microsoft.com/office/powerpoint/2010/main" val="2833798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t>To ensure a hitch-free referral, the NHA, Part </a:t>
            </a:r>
            <a:r>
              <a:rPr lang="en-GB" dirty="0" smtClean="0"/>
              <a:t>II </a:t>
            </a:r>
            <a:r>
              <a:rPr lang="en-GB" dirty="0"/>
              <a:t>prescribes thus :</a:t>
            </a:r>
          </a:p>
          <a:p>
            <a:r>
              <a:rPr lang="en-GB" b="1" i="1" dirty="0"/>
              <a:t>7(1) Subject to this Act, a user may attend any health establishment for the purposes of receiving health services. </a:t>
            </a:r>
            <a:endParaRPr lang="en-GB" dirty="0"/>
          </a:p>
          <a:p>
            <a:r>
              <a:rPr lang="en-GB" b="1" i="1" dirty="0"/>
              <a:t>(2) If a health establishment is not capable of providing the necessary treatment or care, the health establishment in question shall refer the user concerned to an appropriate health establishment which is capable of providing the necessary treatment or care (in such manner or such terms as may be prescribed by regulation). </a:t>
            </a:r>
            <a:endParaRPr lang="en-GB" dirty="0"/>
          </a:p>
          <a:p>
            <a:endParaRPr lang="en-GB" dirty="0"/>
          </a:p>
        </p:txBody>
      </p:sp>
    </p:spTree>
    <p:extLst>
      <p:ext uri="{BB962C8B-B14F-4D97-AF65-F5344CB8AC3E}">
        <p14:creationId xmlns:p14="http://schemas.microsoft.com/office/powerpoint/2010/main" val="3041612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Preamble</a:t>
            </a:r>
            <a:endParaRPr lang="en-GB" dirty="0"/>
          </a:p>
        </p:txBody>
      </p:sp>
      <p:sp>
        <p:nvSpPr>
          <p:cNvPr id="3" name="Content Placeholder 2"/>
          <p:cNvSpPr>
            <a:spLocks noGrp="1"/>
          </p:cNvSpPr>
          <p:nvPr>
            <p:ph idx="1"/>
          </p:nvPr>
        </p:nvSpPr>
        <p:spPr/>
        <p:txBody>
          <a:bodyPr>
            <a:normAutofit fontScale="70000" lnSpcReduction="20000"/>
          </a:bodyPr>
          <a:lstStyle/>
          <a:p>
            <a:r>
              <a:rPr lang="en-GB" dirty="0"/>
              <a:t>At the heart of every health system is the health </a:t>
            </a:r>
            <a:r>
              <a:rPr lang="en-GB" dirty="0" smtClean="0"/>
              <a:t>workforce and practitioners are an important component of the health care delivery system.</a:t>
            </a:r>
          </a:p>
          <a:p>
            <a:pPr marL="0" indent="0">
              <a:buNone/>
            </a:pPr>
            <a:endParaRPr lang="en-GB" dirty="0" smtClean="0"/>
          </a:p>
          <a:p>
            <a:r>
              <a:rPr lang="en-GB" dirty="0"/>
              <a:t>The 2006 World Health Report  launched the </a:t>
            </a:r>
            <a:r>
              <a:rPr lang="en-GB" b="1" dirty="0"/>
              <a:t>Health Workforce Decade (2006-2015)</a:t>
            </a:r>
            <a:r>
              <a:rPr lang="en-GB" dirty="0"/>
              <a:t>, with high priority given to retaining high-quality health care workers. </a:t>
            </a:r>
            <a:endParaRPr lang="en-GB" dirty="0" smtClean="0"/>
          </a:p>
          <a:p>
            <a:pPr marL="0" indent="0">
              <a:buNone/>
            </a:pPr>
            <a:r>
              <a:rPr lang="en-GB" dirty="0"/>
              <a:t> </a:t>
            </a:r>
            <a:r>
              <a:rPr lang="en-GB" dirty="0" smtClean="0"/>
              <a:t>             - WHO</a:t>
            </a:r>
            <a:r>
              <a:rPr lang="en-GB" dirty="0"/>
              <a:t>. World Health Report </a:t>
            </a:r>
            <a:r>
              <a:rPr lang="en-GB" dirty="0" smtClean="0"/>
              <a:t>2006.</a:t>
            </a:r>
          </a:p>
          <a:p>
            <a:pPr marL="0" indent="0">
              <a:buNone/>
            </a:pPr>
            <a:r>
              <a:rPr lang="en-GB" dirty="0" smtClean="0"/>
              <a:t>     Issue : Nigeria has lost on average 700 doctors/dentists per year over the past 5 years!</a:t>
            </a:r>
          </a:p>
          <a:p>
            <a:r>
              <a:rPr lang="en-GB" dirty="0" smtClean="0"/>
              <a:t>The </a:t>
            </a:r>
            <a:r>
              <a:rPr lang="en-GB" dirty="0"/>
              <a:t>National Health Act, 2014 </a:t>
            </a:r>
            <a:r>
              <a:rPr lang="en-GB" dirty="0" smtClean="0"/>
              <a:t> (9</a:t>
            </a:r>
            <a:r>
              <a:rPr lang="en-GB" baseline="30000" dirty="0" smtClean="0"/>
              <a:t>th</a:t>
            </a:r>
            <a:r>
              <a:rPr lang="en-GB" dirty="0" smtClean="0"/>
              <a:t> Dec 2014 – announced by Dr Reuben </a:t>
            </a:r>
            <a:r>
              <a:rPr lang="en-GB" dirty="0" err="1" smtClean="0"/>
              <a:t>Abati</a:t>
            </a:r>
            <a:r>
              <a:rPr lang="en-GB" dirty="0" smtClean="0"/>
              <a:t> – Presidential Spokesman) is </a:t>
            </a:r>
            <a:r>
              <a:rPr lang="en-GB" dirty="0"/>
              <a:t>an </a:t>
            </a:r>
            <a:r>
              <a:rPr lang="en-GB" b="1" i="1" dirty="0"/>
              <a:t>Act to provide a framework for the regulation, development and management of a national health system and set standards for rendering health services in the Federation; and for related matters</a:t>
            </a:r>
            <a:r>
              <a:rPr lang="en-GB" dirty="0"/>
              <a:t>.</a:t>
            </a:r>
          </a:p>
        </p:txBody>
      </p:sp>
    </p:spTree>
    <p:extLst>
      <p:ext uri="{BB962C8B-B14F-4D97-AF65-F5344CB8AC3E}">
        <p14:creationId xmlns:p14="http://schemas.microsoft.com/office/powerpoint/2010/main" val="31531280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b="1" i="1" dirty="0"/>
              <a:t>8 (1) The Minister shall prescribe mechanisms to ensure a co-ordinated relationship between private and public health establishments in the delivery of health services.</a:t>
            </a:r>
            <a:endParaRPr lang="en-GB" dirty="0"/>
          </a:p>
          <a:p>
            <a:r>
              <a:rPr lang="en-GB" b="1" i="1" dirty="0"/>
              <a:t>(2) The Federal Ministry, any State Ministry, Local Government or any </a:t>
            </a:r>
            <a:r>
              <a:rPr lang="en-GB" b="1" i="1" dirty="0" smtClean="0"/>
              <a:t>public </a:t>
            </a:r>
            <a:r>
              <a:rPr lang="en-GB" b="1" i="1" dirty="0"/>
              <a:t>health establishment may enter into an agreement with </a:t>
            </a:r>
            <a:r>
              <a:rPr lang="en-GB" b="1" i="1" dirty="0" smtClean="0"/>
              <a:t>any private </a:t>
            </a:r>
            <a:r>
              <a:rPr lang="en-GB" b="1" i="1" dirty="0"/>
              <a:t>practitioner, private health establishment or non-governmental organization in order to achieve any objective of this Act.</a:t>
            </a:r>
            <a:r>
              <a:rPr lang="en-GB" dirty="0"/>
              <a:t> </a:t>
            </a:r>
          </a:p>
          <a:p>
            <a:endParaRPr lang="en-GB" dirty="0"/>
          </a:p>
        </p:txBody>
      </p:sp>
    </p:spTree>
    <p:extLst>
      <p:ext uri="{BB962C8B-B14F-4D97-AF65-F5344CB8AC3E}">
        <p14:creationId xmlns:p14="http://schemas.microsoft.com/office/powerpoint/2010/main" val="2918853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Also, in relation to referral, the Code of Medical Ethics in Rule 29.4g states :</a:t>
            </a:r>
          </a:p>
          <a:p>
            <a:r>
              <a:rPr lang="en-GB" b="1" i="1" dirty="0"/>
              <a:t>‘’Failure to refer, or transfer a patient in good time, when such a referral or transfer was necessary’’</a:t>
            </a:r>
            <a:r>
              <a:rPr lang="en-GB" dirty="0"/>
              <a:t>, constitute professional negligence. </a:t>
            </a:r>
          </a:p>
          <a:p>
            <a:r>
              <a:rPr lang="en-GB" dirty="0"/>
              <a:t>Therefore, for the maintenance of integrity of the patient management process, the referral system must be functional and robust.</a:t>
            </a:r>
          </a:p>
        </p:txBody>
      </p:sp>
    </p:spTree>
    <p:extLst>
      <p:ext uri="{BB962C8B-B14F-4D97-AF65-F5344CB8AC3E}">
        <p14:creationId xmlns:p14="http://schemas.microsoft.com/office/powerpoint/2010/main" val="14561030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b="1" dirty="0"/>
              <a:t>Other Roles of the practitioner :</a:t>
            </a:r>
            <a:endParaRPr lang="en-GB" dirty="0"/>
          </a:p>
        </p:txBody>
      </p:sp>
      <p:sp>
        <p:nvSpPr>
          <p:cNvPr id="3" name="Content Placeholder 2"/>
          <p:cNvSpPr>
            <a:spLocks noGrp="1"/>
          </p:cNvSpPr>
          <p:nvPr>
            <p:ph idx="1"/>
          </p:nvPr>
        </p:nvSpPr>
        <p:spPr>
          <a:xfrm>
            <a:off x="457200" y="980728"/>
            <a:ext cx="8229600" cy="5145435"/>
          </a:xfrm>
        </p:spPr>
        <p:txBody>
          <a:bodyPr>
            <a:normAutofit fontScale="77500" lnSpcReduction="20000"/>
          </a:bodyPr>
          <a:lstStyle/>
          <a:p>
            <a:pPr lvl="0"/>
            <a:r>
              <a:rPr lang="en-GB" dirty="0"/>
              <a:t>Ensure the provision of tertiary and specialized hospital </a:t>
            </a:r>
            <a:br>
              <a:rPr lang="en-GB" dirty="0"/>
            </a:br>
            <a:r>
              <a:rPr lang="en-GB" dirty="0" smtClean="0"/>
              <a:t>services.</a:t>
            </a:r>
            <a:endParaRPr lang="en-GB" dirty="0"/>
          </a:p>
          <a:p>
            <a:pPr lvl="0"/>
            <a:r>
              <a:rPr lang="en-GB" dirty="0"/>
              <a:t>Prepare strategic, medium term health and human resources </a:t>
            </a:r>
            <a:r>
              <a:rPr lang="en-GB" dirty="0" smtClean="0"/>
              <a:t>plans annually.</a:t>
            </a:r>
          </a:p>
          <a:p>
            <a:pPr marL="0" lvl="0" indent="0">
              <a:buNone/>
            </a:pPr>
            <a:endParaRPr lang="en-GB" dirty="0"/>
          </a:p>
          <a:p>
            <a:pPr lvl="0"/>
            <a:r>
              <a:rPr lang="en-GB" dirty="0"/>
              <a:t>The need to structure the delivery of health services in </a:t>
            </a:r>
            <a:br>
              <a:rPr lang="en-GB" dirty="0"/>
            </a:br>
            <a:r>
              <a:rPr lang="en-GB" dirty="0"/>
              <a:t>accordance with national norms and standards within </a:t>
            </a:r>
            <a:br>
              <a:rPr lang="en-GB" dirty="0"/>
            </a:br>
            <a:r>
              <a:rPr lang="en-GB" dirty="0"/>
              <a:t>an integrated and coordinated national framework</a:t>
            </a:r>
            <a:r>
              <a:rPr lang="en-GB" dirty="0" smtClean="0"/>
              <a:t>.</a:t>
            </a:r>
          </a:p>
          <a:p>
            <a:pPr marL="0" lvl="0" indent="0">
              <a:buNone/>
            </a:pPr>
            <a:endParaRPr lang="en-GB" dirty="0"/>
          </a:p>
          <a:p>
            <a:pPr lvl="0"/>
            <a:r>
              <a:rPr lang="en-GB" dirty="0" smtClean="0"/>
              <a:t>To ensure that we have </a:t>
            </a:r>
            <a:r>
              <a:rPr lang="en-GB" dirty="0"/>
              <a:t>a Certificate of Standards for the health facility where </a:t>
            </a:r>
            <a:r>
              <a:rPr lang="en-GB" dirty="0" smtClean="0"/>
              <a:t>we work, before the deadline of (9</a:t>
            </a:r>
            <a:r>
              <a:rPr lang="en-GB" baseline="30000" dirty="0" smtClean="0"/>
              <a:t>th</a:t>
            </a:r>
            <a:r>
              <a:rPr lang="en-GB" dirty="0" smtClean="0"/>
              <a:t>) December, 2016. (FMOH TWG).</a:t>
            </a:r>
          </a:p>
          <a:p>
            <a:pPr lvl="0"/>
            <a:r>
              <a:rPr lang="en-GB" dirty="0" smtClean="0"/>
              <a:t>HRH planning – the effective and efficient utilisation, mgt. and support of HRH.- WISN software (WHO). (Part V , NHA).</a:t>
            </a:r>
          </a:p>
          <a:p>
            <a:pPr lvl="0"/>
            <a:endParaRPr lang="en-GB" dirty="0"/>
          </a:p>
          <a:p>
            <a:endParaRPr lang="en-GB" dirty="0"/>
          </a:p>
        </p:txBody>
      </p:sp>
    </p:spTree>
    <p:extLst>
      <p:ext uri="{BB962C8B-B14F-4D97-AF65-F5344CB8AC3E}">
        <p14:creationId xmlns:p14="http://schemas.microsoft.com/office/powerpoint/2010/main" val="25935460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Other Roles of the practitioner- </a:t>
            </a:r>
            <a:r>
              <a:rPr lang="en-GB" b="1" dirty="0" err="1" smtClean="0"/>
              <a:t>Contd</a:t>
            </a:r>
            <a:endParaRPr lang="en-GB" dirty="0"/>
          </a:p>
        </p:txBody>
      </p:sp>
      <p:sp>
        <p:nvSpPr>
          <p:cNvPr id="3" name="Content Placeholder 2"/>
          <p:cNvSpPr>
            <a:spLocks noGrp="1"/>
          </p:cNvSpPr>
          <p:nvPr>
            <p:ph idx="1"/>
          </p:nvPr>
        </p:nvSpPr>
        <p:spPr/>
        <p:txBody>
          <a:bodyPr>
            <a:normAutofit fontScale="62500" lnSpcReduction="20000"/>
          </a:bodyPr>
          <a:lstStyle/>
          <a:p>
            <a:pPr lvl="0"/>
            <a:r>
              <a:rPr lang="en-GB" i="1" dirty="0"/>
              <a:t>Ensure adherence to minimum standards and requirements for the provision of health services in locations other than health establishments, including schools and other public places.</a:t>
            </a:r>
            <a:r>
              <a:rPr lang="en-GB" dirty="0"/>
              <a:t> </a:t>
            </a:r>
          </a:p>
          <a:p>
            <a:pPr marL="0" indent="0">
              <a:buNone/>
            </a:pPr>
            <a:r>
              <a:rPr lang="en-GB" dirty="0"/>
              <a:t> </a:t>
            </a:r>
          </a:p>
          <a:p>
            <a:pPr lvl="0"/>
            <a:r>
              <a:rPr lang="en-GB" i="1" dirty="0"/>
              <a:t>Ensure that all health establishments shall comply with the quality requirements</a:t>
            </a:r>
            <a:r>
              <a:rPr lang="en-GB" i="1" dirty="0" smtClean="0"/>
              <a:t>. FMOH TWG.</a:t>
            </a:r>
            <a:endParaRPr lang="en-GB" dirty="0"/>
          </a:p>
          <a:p>
            <a:pPr lvl="0"/>
            <a:r>
              <a:rPr lang="en-GB" dirty="0" smtClean="0"/>
              <a:t>Implement </a:t>
            </a:r>
            <a:r>
              <a:rPr lang="en-GB" dirty="0"/>
              <a:t>measures to minimise: </a:t>
            </a:r>
          </a:p>
          <a:p>
            <a:pPr marL="0" indent="0">
              <a:buNone/>
            </a:pPr>
            <a:r>
              <a:rPr lang="en-GB" dirty="0" smtClean="0"/>
              <a:t>    (</a:t>
            </a:r>
            <a:r>
              <a:rPr lang="en-GB" dirty="0"/>
              <a:t>a) injury or damage to the person and property of health care </a:t>
            </a:r>
            <a:br>
              <a:rPr lang="en-GB" dirty="0"/>
            </a:br>
            <a:r>
              <a:rPr lang="en-GB" dirty="0"/>
              <a:t>personnel working at that establishment; and</a:t>
            </a:r>
          </a:p>
          <a:p>
            <a:pPr marL="0" indent="0">
              <a:buNone/>
            </a:pPr>
            <a:r>
              <a:rPr lang="en-GB" dirty="0" smtClean="0"/>
              <a:t>    (</a:t>
            </a:r>
            <a:r>
              <a:rPr lang="en-GB" dirty="0"/>
              <a:t>b) disease </a:t>
            </a:r>
            <a:r>
              <a:rPr lang="en-GB" dirty="0" smtClean="0"/>
              <a:t>transmission (Control of </a:t>
            </a:r>
            <a:r>
              <a:rPr lang="en-GB" dirty="0"/>
              <a:t>I</a:t>
            </a:r>
            <a:r>
              <a:rPr lang="en-GB" dirty="0" smtClean="0"/>
              <a:t>nfection Committee in large facilities).</a:t>
            </a:r>
            <a:endParaRPr lang="en-GB" dirty="0"/>
          </a:p>
          <a:p>
            <a:pPr marL="0" lvl="0" indent="0">
              <a:buNone/>
            </a:pPr>
            <a:r>
              <a:rPr lang="en-GB" dirty="0" smtClean="0"/>
              <a:t>    (c ) Self- protection - A </a:t>
            </a:r>
            <a:r>
              <a:rPr lang="en-GB" dirty="0"/>
              <a:t>health care provider may refuse to treat a </a:t>
            </a:r>
            <a:r>
              <a:rPr lang="en-GB" dirty="0" smtClean="0"/>
              <a:t>user who </a:t>
            </a:r>
            <a:r>
              <a:rPr lang="en-GB" dirty="0"/>
              <a:t>is physically or verbally abusive or who sexually harasses him or her, and in such a case the health care provider should report the incident to the appropriate authority</a:t>
            </a:r>
            <a:r>
              <a:rPr lang="en-GB" dirty="0" smtClean="0"/>
              <a:t>. Be in contact with law enforcement authorities.</a:t>
            </a:r>
            <a:endParaRPr lang="en-GB" dirty="0"/>
          </a:p>
          <a:p>
            <a:endParaRPr lang="en-GB" dirty="0"/>
          </a:p>
        </p:txBody>
      </p:sp>
    </p:spTree>
    <p:extLst>
      <p:ext uri="{BB962C8B-B14F-4D97-AF65-F5344CB8AC3E}">
        <p14:creationId xmlns:p14="http://schemas.microsoft.com/office/powerpoint/2010/main" val="8253696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47500" lnSpcReduction="20000"/>
          </a:bodyPr>
          <a:lstStyle/>
          <a:p>
            <a:pPr lvl="0"/>
            <a:r>
              <a:rPr lang="en-GB" b="1" dirty="0"/>
              <a:t>Every health care provider shall give a user relevant </a:t>
            </a:r>
            <a:r>
              <a:rPr lang="en-GB" b="1" dirty="0" smtClean="0"/>
              <a:t>information pertaining </a:t>
            </a:r>
            <a:r>
              <a:rPr lang="en-GB" b="1" dirty="0"/>
              <a:t>to his state of health and necessary treatment.</a:t>
            </a:r>
            <a:r>
              <a:rPr lang="en-GB" dirty="0"/>
              <a:t> </a:t>
            </a:r>
          </a:p>
          <a:p>
            <a:pPr marL="0" indent="0">
              <a:buNone/>
            </a:pPr>
            <a:endParaRPr lang="en-GB" dirty="0"/>
          </a:p>
          <a:p>
            <a:pPr lvl="0"/>
            <a:r>
              <a:rPr lang="en-GB" b="1" dirty="0"/>
              <a:t>Ensure that appropriate, adequate and</a:t>
            </a:r>
            <a:br>
              <a:rPr lang="en-GB" b="1" dirty="0"/>
            </a:br>
            <a:r>
              <a:rPr lang="en-GB" b="1" dirty="0"/>
              <a:t>comprehensive information is disseminated and displayed at facility level on the health 'services for which they are responsible</a:t>
            </a:r>
            <a:r>
              <a:rPr lang="en-GB" dirty="0"/>
              <a:t>, which shall include: </a:t>
            </a:r>
          </a:p>
          <a:p>
            <a:pPr lvl="0"/>
            <a:r>
              <a:rPr lang="en-GB" dirty="0" smtClean="0"/>
              <a:t>(a ) the </a:t>
            </a:r>
            <a:r>
              <a:rPr lang="en-GB" dirty="0"/>
              <a:t>types of health services </a:t>
            </a:r>
            <a:r>
              <a:rPr lang="en-GB" dirty="0" smtClean="0"/>
              <a:t>available – </a:t>
            </a:r>
            <a:r>
              <a:rPr lang="en-GB" b="1" i="1" dirty="0" smtClean="0"/>
              <a:t>this is not advertisement</a:t>
            </a:r>
            <a:r>
              <a:rPr lang="en-GB" dirty="0" smtClean="0"/>
              <a:t>!</a:t>
            </a:r>
            <a:endParaRPr lang="en-GB" dirty="0"/>
          </a:p>
          <a:p>
            <a:pPr marL="0" indent="0">
              <a:buNone/>
            </a:pPr>
            <a:r>
              <a:rPr lang="en-GB" dirty="0"/>
              <a:t> </a:t>
            </a:r>
          </a:p>
          <a:p>
            <a:pPr lvl="0"/>
            <a:r>
              <a:rPr lang="en-GB" dirty="0" smtClean="0"/>
              <a:t>(b ) the </a:t>
            </a:r>
            <a:r>
              <a:rPr lang="en-GB" dirty="0"/>
              <a:t>organisation of health </a:t>
            </a:r>
            <a:r>
              <a:rPr lang="en-GB" dirty="0" smtClean="0"/>
              <a:t>services –e.g. time for services and follow-up.</a:t>
            </a:r>
            <a:endParaRPr lang="en-GB" dirty="0"/>
          </a:p>
          <a:p>
            <a:pPr marL="0" indent="0">
              <a:buNone/>
            </a:pPr>
            <a:endParaRPr lang="en-GB" dirty="0"/>
          </a:p>
          <a:p>
            <a:r>
              <a:rPr lang="en-GB" dirty="0"/>
              <a:t>(c) operating schedules and timetables of visits; </a:t>
            </a:r>
          </a:p>
          <a:p>
            <a:pPr marL="0" indent="0">
              <a:buNone/>
            </a:pPr>
            <a:endParaRPr lang="en-GB" dirty="0"/>
          </a:p>
          <a:p>
            <a:r>
              <a:rPr lang="en-GB" dirty="0"/>
              <a:t>(d) procedures for laying complaints; and </a:t>
            </a:r>
          </a:p>
          <a:p>
            <a:pPr marL="0" indent="0">
              <a:buNone/>
            </a:pPr>
            <a:endParaRPr lang="en-GB" dirty="0"/>
          </a:p>
          <a:p>
            <a:r>
              <a:rPr lang="en-GB" dirty="0"/>
              <a:t>(e) the rights and duties of users and health care providers. </a:t>
            </a:r>
          </a:p>
          <a:p>
            <a:pPr marL="0" indent="0">
              <a:buNone/>
            </a:pPr>
            <a:endParaRPr lang="en-GB" dirty="0"/>
          </a:p>
          <a:p>
            <a:pPr lvl="0"/>
            <a:r>
              <a:rPr lang="en-GB" b="1" dirty="0"/>
              <a:t>Obligation to keep health records</a:t>
            </a:r>
            <a:r>
              <a:rPr lang="en-GB" dirty="0"/>
              <a:t>, subject to applicable archiving legislation, by the person in charge of a health establishment and the information made available at that health establishment for every user of health services. </a:t>
            </a:r>
            <a:r>
              <a:rPr lang="en-GB" dirty="0" smtClean="0"/>
              <a:t>(Employ registered members of HRORBN)!</a:t>
            </a:r>
            <a:endParaRPr lang="en-GB" dirty="0"/>
          </a:p>
          <a:p>
            <a:endParaRPr lang="en-GB" dirty="0"/>
          </a:p>
        </p:txBody>
      </p:sp>
    </p:spTree>
    <p:extLst>
      <p:ext uri="{BB962C8B-B14F-4D97-AF65-F5344CB8AC3E}">
        <p14:creationId xmlns:p14="http://schemas.microsoft.com/office/powerpoint/2010/main" val="27020635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GB" dirty="0"/>
          </a:p>
        </p:txBody>
      </p:sp>
      <p:sp>
        <p:nvSpPr>
          <p:cNvPr id="3" name="Content Placeholder 2"/>
          <p:cNvSpPr>
            <a:spLocks noGrp="1"/>
          </p:cNvSpPr>
          <p:nvPr>
            <p:ph idx="1"/>
          </p:nvPr>
        </p:nvSpPr>
        <p:spPr>
          <a:xfrm>
            <a:off x="457200" y="620688"/>
            <a:ext cx="8229600" cy="5505475"/>
          </a:xfrm>
        </p:spPr>
        <p:txBody>
          <a:bodyPr>
            <a:normAutofit fontScale="62500" lnSpcReduction="20000"/>
          </a:bodyPr>
          <a:lstStyle/>
          <a:p>
            <a:pPr marL="0" lvl="0" indent="0">
              <a:buNone/>
            </a:pPr>
            <a:r>
              <a:rPr lang="en-GB" b="1" dirty="0"/>
              <a:t>Ensure confidentiality of health records. (Also seen in COME Rule 11.2</a:t>
            </a:r>
            <a:r>
              <a:rPr lang="en-GB" b="1" dirty="0" smtClean="0"/>
              <a:t>)</a:t>
            </a:r>
          </a:p>
          <a:p>
            <a:pPr marL="0" lvl="0" indent="0">
              <a:buNone/>
            </a:pPr>
            <a:endParaRPr lang="en-GB" dirty="0"/>
          </a:p>
          <a:p>
            <a:pPr marL="0" indent="0">
              <a:buNone/>
            </a:pPr>
            <a:r>
              <a:rPr lang="en-GB" dirty="0"/>
              <a:t>No person may disclose any information unless: </a:t>
            </a:r>
            <a:endParaRPr lang="en-GB" dirty="0" smtClean="0"/>
          </a:p>
          <a:p>
            <a:pPr marL="0" indent="0">
              <a:buNone/>
            </a:pPr>
            <a:endParaRPr lang="en-GB" dirty="0"/>
          </a:p>
          <a:p>
            <a:pPr marL="0" indent="0">
              <a:buNone/>
            </a:pPr>
            <a:r>
              <a:rPr lang="en-GB" dirty="0"/>
              <a:t>(a) the </a:t>
            </a:r>
            <a:r>
              <a:rPr lang="en-GB" u="sng" dirty="0"/>
              <a:t>user consents</a:t>
            </a:r>
            <a:r>
              <a:rPr lang="en-GB" dirty="0"/>
              <a:t> to that disclosure in writing; </a:t>
            </a:r>
          </a:p>
          <a:p>
            <a:pPr marL="0" indent="0">
              <a:buNone/>
            </a:pPr>
            <a:r>
              <a:rPr lang="en-GB" dirty="0"/>
              <a:t>(b) a </a:t>
            </a:r>
            <a:r>
              <a:rPr lang="en-GB" u="sng" dirty="0"/>
              <a:t>court order</a:t>
            </a:r>
            <a:r>
              <a:rPr lang="en-GB" dirty="0"/>
              <a:t> or any law requires that disclosure; </a:t>
            </a:r>
          </a:p>
          <a:p>
            <a:pPr marL="0" indent="0">
              <a:buNone/>
            </a:pPr>
            <a:r>
              <a:rPr lang="en-GB" dirty="0"/>
              <a:t>(c) in the </a:t>
            </a:r>
            <a:r>
              <a:rPr lang="en-GB" u="sng" dirty="0"/>
              <a:t>case of a minor, with the request of a parent or guardian</a:t>
            </a:r>
            <a:r>
              <a:rPr lang="en-GB" dirty="0"/>
              <a:t>; </a:t>
            </a:r>
          </a:p>
          <a:p>
            <a:pPr marL="0" indent="0">
              <a:buNone/>
            </a:pPr>
            <a:r>
              <a:rPr lang="en-GB" dirty="0"/>
              <a:t>(d) in the case of a person who is otherwise unable to grant consent upon the request of a guardian or representative; or </a:t>
            </a:r>
          </a:p>
          <a:p>
            <a:pPr marL="0" indent="0">
              <a:buNone/>
            </a:pPr>
            <a:r>
              <a:rPr lang="en-GB" dirty="0"/>
              <a:t>(e) </a:t>
            </a:r>
            <a:r>
              <a:rPr lang="en-GB" dirty="0" smtClean="0"/>
              <a:t>When non-disclosure </a:t>
            </a:r>
            <a:r>
              <a:rPr lang="en-GB" dirty="0"/>
              <a:t>of the information represents a serious threat to public health. </a:t>
            </a:r>
          </a:p>
          <a:p>
            <a:pPr marL="0" indent="0">
              <a:buNone/>
            </a:pPr>
            <a:endParaRPr lang="en-GB" dirty="0" smtClean="0"/>
          </a:p>
          <a:p>
            <a:pPr marL="0" indent="0">
              <a:buNone/>
            </a:pPr>
            <a:r>
              <a:rPr lang="en-GB" dirty="0" smtClean="0"/>
              <a:t>A </a:t>
            </a:r>
            <a:r>
              <a:rPr lang="en-GB" dirty="0"/>
              <a:t>health worker or any health care provider that has access to the health records of a user may disclose such personal information to any other person, health care provider or health establishment as is necessary for any legitimate purpose within the ordinary course and scope of his or her duties where such access or disclosure is in the interest of the user.</a:t>
            </a:r>
          </a:p>
          <a:p>
            <a:endParaRPr lang="en-GB" dirty="0"/>
          </a:p>
        </p:txBody>
      </p:sp>
    </p:spTree>
    <p:extLst>
      <p:ext uri="{BB962C8B-B14F-4D97-AF65-F5344CB8AC3E}">
        <p14:creationId xmlns:p14="http://schemas.microsoft.com/office/powerpoint/2010/main" val="37939221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GB" dirty="0"/>
          </a:p>
        </p:txBody>
      </p:sp>
      <p:sp>
        <p:nvSpPr>
          <p:cNvPr id="3" name="Content Placeholder 2"/>
          <p:cNvSpPr>
            <a:spLocks noGrp="1"/>
          </p:cNvSpPr>
          <p:nvPr>
            <p:ph idx="1"/>
          </p:nvPr>
        </p:nvSpPr>
        <p:spPr>
          <a:xfrm>
            <a:off x="457200" y="836712"/>
            <a:ext cx="8229600" cy="5289451"/>
          </a:xfrm>
        </p:spPr>
        <p:txBody>
          <a:bodyPr>
            <a:normAutofit fontScale="70000" lnSpcReduction="20000"/>
          </a:bodyPr>
          <a:lstStyle/>
          <a:p>
            <a:pPr marL="0" indent="0">
              <a:buNone/>
            </a:pPr>
            <a:endParaRPr lang="en-GB" dirty="0"/>
          </a:p>
          <a:p>
            <a:pPr marL="0" lvl="0" indent="0">
              <a:buNone/>
            </a:pPr>
            <a:r>
              <a:rPr lang="en-GB" b="1" dirty="0"/>
              <a:t>The person in charge of a health establishment who is in possession </a:t>
            </a:r>
            <a:r>
              <a:rPr lang="en-GB" b="1" dirty="0" smtClean="0"/>
              <a:t>of </a:t>
            </a:r>
            <a:r>
              <a:rPr lang="en-GB" b="1" dirty="0"/>
              <a:t>a user's health records shall set up control measures to prevent unauthorised access to those records and to the storage facility in which, or system by which, records are kept. </a:t>
            </a:r>
            <a:endParaRPr lang="en-GB" b="1" dirty="0" smtClean="0"/>
          </a:p>
          <a:p>
            <a:pPr marL="0" lvl="0" indent="0">
              <a:buNone/>
            </a:pPr>
            <a:endParaRPr lang="en-GB" dirty="0"/>
          </a:p>
          <a:p>
            <a:pPr marL="0" lvl="0" indent="0">
              <a:buNone/>
            </a:pPr>
            <a:r>
              <a:rPr lang="en-GB" b="1" dirty="0"/>
              <a:t>A practitioner must not do the following to health records:</a:t>
            </a:r>
            <a:endParaRPr lang="en-GB" dirty="0"/>
          </a:p>
          <a:p>
            <a:pPr marL="514350" indent="-514350">
              <a:buAutoNum type="alphaLcParenBoth"/>
            </a:pPr>
            <a:r>
              <a:rPr lang="en-GB" b="1" dirty="0" smtClean="0"/>
              <a:t>falsify </a:t>
            </a:r>
            <a:r>
              <a:rPr lang="en-GB" b="1" dirty="0"/>
              <a:t>any record</a:t>
            </a:r>
            <a:r>
              <a:rPr lang="en-GB" dirty="0"/>
              <a:t> by adding to or deleting or changing any </a:t>
            </a:r>
            <a:r>
              <a:rPr lang="en-GB" dirty="0" smtClean="0"/>
              <a:t>information </a:t>
            </a:r>
            <a:r>
              <a:rPr lang="en-GB" dirty="0"/>
              <a:t>contained in that record; , </a:t>
            </a:r>
            <a:endParaRPr lang="en-GB" dirty="0" smtClean="0"/>
          </a:p>
          <a:p>
            <a:pPr marL="0" indent="0">
              <a:buNone/>
            </a:pPr>
            <a:endParaRPr lang="en-GB" dirty="0"/>
          </a:p>
          <a:p>
            <a:pPr marL="0" indent="0">
              <a:buNone/>
            </a:pPr>
            <a:r>
              <a:rPr lang="en-GB" dirty="0"/>
              <a:t>(b) </a:t>
            </a:r>
            <a:r>
              <a:rPr lang="en-GB" b="1" dirty="0"/>
              <a:t>create, change or destroy</a:t>
            </a:r>
            <a:r>
              <a:rPr lang="en-GB" dirty="0"/>
              <a:t> a record without authority to do so; </a:t>
            </a:r>
            <a:endParaRPr lang="en-GB" dirty="0" smtClean="0"/>
          </a:p>
          <a:p>
            <a:pPr marL="0" indent="0">
              <a:buNone/>
            </a:pPr>
            <a:endParaRPr lang="en-GB" dirty="0"/>
          </a:p>
          <a:p>
            <a:pPr marL="0" indent="0">
              <a:buNone/>
            </a:pPr>
            <a:r>
              <a:rPr lang="en-GB" dirty="0"/>
              <a:t>(c) </a:t>
            </a:r>
            <a:r>
              <a:rPr lang="en-GB" b="1" dirty="0"/>
              <a:t>fail to create or change a record</a:t>
            </a:r>
            <a:r>
              <a:rPr lang="en-GB" dirty="0"/>
              <a:t> when properly required to do </a:t>
            </a:r>
            <a:r>
              <a:rPr lang="en-GB" dirty="0" smtClean="0"/>
              <a:t>so</a:t>
            </a:r>
            <a:r>
              <a:rPr lang="en-GB" dirty="0"/>
              <a:t>; </a:t>
            </a:r>
            <a:endParaRPr lang="en-GB" dirty="0" smtClean="0"/>
          </a:p>
          <a:p>
            <a:pPr marL="0" indent="0">
              <a:buNone/>
            </a:pPr>
            <a:endParaRPr lang="en-GB" dirty="0"/>
          </a:p>
          <a:p>
            <a:pPr marL="0" indent="0">
              <a:buNone/>
            </a:pPr>
            <a:r>
              <a:rPr lang="en-GB" dirty="0"/>
              <a:t>(d) </a:t>
            </a:r>
            <a:r>
              <a:rPr lang="en-GB" b="1" dirty="0"/>
              <a:t>provide false information</a:t>
            </a:r>
            <a:r>
              <a:rPr lang="en-GB" dirty="0"/>
              <a:t> with the intent that it be included in </a:t>
            </a:r>
            <a:r>
              <a:rPr lang="en-GB" dirty="0" smtClean="0"/>
              <a:t>a </a:t>
            </a:r>
            <a:r>
              <a:rPr lang="en-GB" dirty="0"/>
              <a:t>record;</a:t>
            </a:r>
          </a:p>
          <a:p>
            <a:pPr marL="0" indent="0">
              <a:buNone/>
            </a:pPr>
            <a:endParaRPr lang="en-GB" dirty="0"/>
          </a:p>
        </p:txBody>
      </p:sp>
    </p:spTree>
    <p:extLst>
      <p:ext uri="{BB962C8B-B14F-4D97-AF65-F5344CB8AC3E}">
        <p14:creationId xmlns:p14="http://schemas.microsoft.com/office/powerpoint/2010/main" val="3700794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47500" lnSpcReduction="20000"/>
          </a:bodyPr>
          <a:lstStyle/>
          <a:p>
            <a:pPr marL="0" indent="0">
              <a:buNone/>
            </a:pPr>
            <a:r>
              <a:rPr lang="en-GB" dirty="0"/>
              <a:t>(e) without authority, </a:t>
            </a:r>
            <a:r>
              <a:rPr lang="en-GB" b="1" dirty="0"/>
              <a:t>copy any part of a record</a:t>
            </a:r>
            <a:r>
              <a:rPr lang="en-GB" dirty="0"/>
              <a:t>; </a:t>
            </a:r>
            <a:endParaRPr lang="en-GB" dirty="0" smtClean="0"/>
          </a:p>
          <a:p>
            <a:pPr marL="0" indent="0">
              <a:buNone/>
            </a:pPr>
            <a:endParaRPr lang="en-GB" dirty="0"/>
          </a:p>
          <a:p>
            <a:pPr marL="0" indent="0">
              <a:buNone/>
            </a:pPr>
            <a:r>
              <a:rPr lang="en-GB" dirty="0"/>
              <a:t>(f) without authority, </a:t>
            </a:r>
            <a:r>
              <a:rPr lang="en-GB" b="1" dirty="0"/>
              <a:t>connect the personal identification elements of a user's record with any element of that record that concerns the user’s condition, treatment or history</a:t>
            </a:r>
            <a:r>
              <a:rPr lang="en-GB" dirty="0" smtClean="0"/>
              <a:t>;</a:t>
            </a:r>
          </a:p>
          <a:p>
            <a:pPr marL="0" indent="0">
              <a:buNone/>
            </a:pPr>
            <a:endParaRPr lang="en-GB" dirty="0"/>
          </a:p>
          <a:p>
            <a:pPr marL="0" indent="0">
              <a:buNone/>
            </a:pPr>
            <a:r>
              <a:rPr lang="en-GB" dirty="0" smtClean="0"/>
              <a:t>(</a:t>
            </a:r>
            <a:r>
              <a:rPr lang="en-GB" dirty="0"/>
              <a:t>g) </a:t>
            </a:r>
            <a:r>
              <a:rPr lang="en-GB" b="1" dirty="0"/>
              <a:t>gain unauthorised access to a record or record-keeping system</a:t>
            </a:r>
            <a:r>
              <a:rPr lang="en-GB" dirty="0"/>
              <a:t>, </a:t>
            </a:r>
            <a:r>
              <a:rPr lang="en-GB" dirty="0" smtClean="0"/>
              <a:t>including </a:t>
            </a:r>
            <a:r>
              <a:rPr lang="en-GB" dirty="0"/>
              <a:t>intercepting information being transmitted from </a:t>
            </a:r>
            <a:r>
              <a:rPr lang="en-GB" dirty="0" smtClean="0"/>
              <a:t>one person</a:t>
            </a:r>
            <a:r>
              <a:rPr lang="en-GB" dirty="0"/>
              <a:t>, or one part of a record-keeping system, to another; </a:t>
            </a:r>
          </a:p>
          <a:p>
            <a:pPr marL="0" indent="0">
              <a:buNone/>
            </a:pPr>
            <a:r>
              <a:rPr lang="en-GB" dirty="0"/>
              <a:t>(h) without authority, </a:t>
            </a:r>
            <a:r>
              <a:rPr lang="en-GB" b="1" dirty="0"/>
              <a:t>connect any part of a computer or other </a:t>
            </a:r>
            <a:r>
              <a:rPr lang="en-GB" b="1" dirty="0" smtClean="0"/>
              <a:t> electronic </a:t>
            </a:r>
            <a:r>
              <a:rPr lang="en-GB" b="1" dirty="0"/>
              <a:t>system on which records are kept to any:</a:t>
            </a:r>
            <a:r>
              <a:rPr lang="en-GB" dirty="0"/>
              <a:t> </a:t>
            </a:r>
          </a:p>
          <a:p>
            <a:pPr marL="0" indent="0">
              <a:buNone/>
            </a:pPr>
            <a:r>
              <a:rPr lang="en-GB" dirty="0"/>
              <a:t>(</a:t>
            </a:r>
            <a:r>
              <a:rPr lang="en-GB" dirty="0" err="1"/>
              <a:t>i</a:t>
            </a:r>
            <a:r>
              <a:rPr lang="en-GB" dirty="0"/>
              <a:t>) other computer or other electronic system; or </a:t>
            </a:r>
          </a:p>
          <a:p>
            <a:pPr marL="0" indent="0">
              <a:buNone/>
            </a:pPr>
            <a:r>
              <a:rPr lang="en-GB" dirty="0"/>
              <a:t>(ii) terminal or other installation connected to or </a:t>
            </a:r>
          </a:p>
          <a:p>
            <a:pPr marL="0" indent="0">
              <a:buNone/>
            </a:pPr>
            <a:r>
              <a:rPr lang="en-GB" dirty="0"/>
              <a:t>(</a:t>
            </a:r>
            <a:r>
              <a:rPr lang="en-GB" dirty="0" err="1"/>
              <a:t>i</a:t>
            </a:r>
            <a:r>
              <a:rPr lang="en-GB" dirty="0"/>
              <a:t>) without authority, </a:t>
            </a:r>
            <a:r>
              <a:rPr lang="en-GB" b="1" dirty="0"/>
              <a:t>modifies or impairs the operation </a:t>
            </a:r>
            <a:r>
              <a:rPr lang="en-GB" dirty="0"/>
              <a:t>of any: </a:t>
            </a:r>
          </a:p>
          <a:p>
            <a:pPr marL="0" indent="0">
              <a:buNone/>
            </a:pPr>
            <a:r>
              <a:rPr lang="en-GB" dirty="0"/>
              <a:t>(</a:t>
            </a:r>
            <a:r>
              <a:rPr lang="en-GB" dirty="0" err="1"/>
              <a:t>i</a:t>
            </a:r>
            <a:r>
              <a:rPr lang="en-GB" dirty="0"/>
              <a:t>) part of the operating system of a computer or other electronic system on which a user's records are kept; </a:t>
            </a:r>
            <a:br>
              <a:rPr lang="en-GB" dirty="0"/>
            </a:br>
            <a:r>
              <a:rPr lang="en-GB" dirty="0"/>
              <a:t>or </a:t>
            </a:r>
          </a:p>
          <a:p>
            <a:pPr marL="0" indent="0">
              <a:buNone/>
            </a:pPr>
            <a:r>
              <a:rPr lang="en-GB" dirty="0"/>
              <a:t>(ii) part of the programme used to record, store, retrieve or display information on a computer or other electronic system on which a user's records are kept, </a:t>
            </a:r>
            <a:r>
              <a:rPr lang="en-GB" dirty="0" smtClean="0"/>
              <a:t> commits </a:t>
            </a:r>
            <a:r>
              <a:rPr lang="en-GB" dirty="0"/>
              <a:t>an offence and is liable on conviction to </a:t>
            </a:r>
            <a:br>
              <a:rPr lang="en-GB" dirty="0"/>
            </a:br>
            <a:r>
              <a:rPr lang="en-GB" dirty="0"/>
              <a:t>imprisonment for a period not exceeding two years or to a fine ofN250,000.00 or both. </a:t>
            </a:r>
          </a:p>
          <a:p>
            <a:endParaRPr lang="en-GB" dirty="0"/>
          </a:p>
        </p:txBody>
      </p:sp>
    </p:spTree>
    <p:extLst>
      <p:ext uri="{BB962C8B-B14F-4D97-AF65-F5344CB8AC3E}">
        <p14:creationId xmlns:p14="http://schemas.microsoft.com/office/powerpoint/2010/main" val="33459251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55000" lnSpcReduction="20000"/>
          </a:bodyPr>
          <a:lstStyle/>
          <a:p>
            <a:pPr lvl="0"/>
            <a:r>
              <a:rPr lang="en-GB" b="1" dirty="0"/>
              <a:t>Practitioners should follow approved process when doing research or experimentation with human subject.</a:t>
            </a:r>
            <a:endParaRPr lang="en-GB" dirty="0"/>
          </a:p>
          <a:p>
            <a:pPr lvl="0"/>
            <a:r>
              <a:rPr lang="en-GB" b="1" dirty="0"/>
              <a:t>Ensure establishment and maintenance of a health information system as part of the national health information system.                                                                                   </a:t>
            </a:r>
            <a:r>
              <a:rPr lang="en-GB" dirty="0"/>
              <a:t> </a:t>
            </a:r>
          </a:p>
          <a:p>
            <a:pPr lvl="0"/>
            <a:r>
              <a:rPr lang="en-GB" b="1" dirty="0"/>
              <a:t>Practitioners shall not remove tissue, blood or blood product from the body of another living person for any purpose except: </a:t>
            </a:r>
            <a:endParaRPr lang="en-GB" dirty="0"/>
          </a:p>
          <a:p>
            <a:pPr marL="0" indent="0">
              <a:buNone/>
            </a:pPr>
            <a:endParaRPr lang="en-GB" dirty="0"/>
          </a:p>
          <a:p>
            <a:pPr lvl="0"/>
            <a:r>
              <a:rPr lang="en-GB" u="sng" dirty="0"/>
              <a:t>with the informed consent</a:t>
            </a:r>
            <a:r>
              <a:rPr lang="en-GB" dirty="0"/>
              <a:t> of the person from whom the tissue, </a:t>
            </a:r>
            <a:br>
              <a:rPr lang="en-GB" dirty="0"/>
            </a:br>
            <a:r>
              <a:rPr lang="en-GB" dirty="0"/>
              <a:t>blood or blood product is removed granted in the prescribed </a:t>
            </a:r>
            <a:br>
              <a:rPr lang="en-GB" dirty="0"/>
            </a:br>
            <a:r>
              <a:rPr lang="en-GB" dirty="0"/>
              <a:t>manner;</a:t>
            </a:r>
          </a:p>
          <a:p>
            <a:pPr marL="0" indent="0">
              <a:buNone/>
            </a:pPr>
            <a:r>
              <a:rPr lang="en-GB" dirty="0"/>
              <a:t> </a:t>
            </a:r>
          </a:p>
          <a:p>
            <a:pPr lvl="0"/>
            <a:r>
              <a:rPr lang="en-GB" dirty="0"/>
              <a:t>that the </a:t>
            </a:r>
            <a:r>
              <a:rPr lang="en-GB" u="sng" dirty="0"/>
              <a:t>consent clause may be waived for medical investigations and treatment in emergency cases</a:t>
            </a:r>
            <a:r>
              <a:rPr lang="en-GB" dirty="0"/>
              <a:t>; and</a:t>
            </a:r>
          </a:p>
          <a:p>
            <a:pPr marL="0" indent="0">
              <a:buNone/>
            </a:pPr>
            <a:endParaRPr lang="en-GB" dirty="0"/>
          </a:p>
          <a:p>
            <a:pPr lvl="0"/>
            <a:r>
              <a:rPr lang="en-GB" dirty="0"/>
              <a:t>In accordance with prescribed protocols by the appropriate </a:t>
            </a:r>
            <a:br>
              <a:rPr lang="en-GB" dirty="0"/>
            </a:br>
            <a:r>
              <a:rPr lang="en-GB" dirty="0"/>
              <a:t>authority </a:t>
            </a:r>
          </a:p>
          <a:p>
            <a:pPr marL="0" indent="0">
              <a:buNone/>
            </a:pPr>
            <a:r>
              <a:rPr lang="en-GB" dirty="0"/>
              <a:t> </a:t>
            </a:r>
          </a:p>
          <a:p>
            <a:pPr marL="0" indent="0">
              <a:buNone/>
            </a:pPr>
            <a:endParaRPr lang="en-GB" dirty="0"/>
          </a:p>
        </p:txBody>
      </p:sp>
    </p:spTree>
    <p:extLst>
      <p:ext uri="{BB962C8B-B14F-4D97-AF65-F5344CB8AC3E}">
        <p14:creationId xmlns:p14="http://schemas.microsoft.com/office/powerpoint/2010/main" val="16227394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62500" lnSpcReduction="20000"/>
          </a:bodyPr>
          <a:lstStyle/>
          <a:p>
            <a:pPr lvl="0"/>
            <a:r>
              <a:rPr lang="en-GB" b="1" dirty="0"/>
              <a:t>A practitioner shall use tissue removed or blood or a blood product withdrawn from a living person only for such medical or dental purposes as may be prescribed. </a:t>
            </a:r>
            <a:endParaRPr lang="en-GB" dirty="0"/>
          </a:p>
          <a:p>
            <a:pPr lvl="0"/>
            <a:r>
              <a:rPr lang="en-GB" b="1" dirty="0"/>
              <a:t>A practitioner shall not: </a:t>
            </a:r>
            <a:endParaRPr lang="en-GB" dirty="0"/>
          </a:p>
          <a:p>
            <a:r>
              <a:rPr lang="en-GB" dirty="0"/>
              <a:t>(a) </a:t>
            </a:r>
            <a:r>
              <a:rPr lang="en-GB" b="1" dirty="0"/>
              <a:t>manipulate any genetic material, including genetic material </a:t>
            </a:r>
            <a:br>
              <a:rPr lang="en-GB" b="1" dirty="0"/>
            </a:br>
            <a:r>
              <a:rPr lang="en-GB" b="1" dirty="0"/>
              <a:t>of human gametes, zygotes or embryos</a:t>
            </a:r>
            <a:r>
              <a:rPr lang="en-GB" dirty="0"/>
              <a:t>; or</a:t>
            </a:r>
          </a:p>
          <a:p>
            <a:pPr marL="0" indent="0">
              <a:buNone/>
            </a:pPr>
            <a:r>
              <a:rPr lang="en-GB" dirty="0"/>
              <a:t> </a:t>
            </a:r>
          </a:p>
          <a:p>
            <a:r>
              <a:rPr lang="en-GB" dirty="0"/>
              <a:t>(b) </a:t>
            </a:r>
            <a:r>
              <a:rPr lang="en-GB" b="1" dirty="0"/>
              <a:t>engage in any activity including nuclear transfer or embryo </a:t>
            </a:r>
            <a:br>
              <a:rPr lang="en-GB" b="1" dirty="0"/>
            </a:br>
            <a:r>
              <a:rPr lang="en-GB" b="1" dirty="0"/>
              <a:t>splitting for the purpose of the cloning of human being. </a:t>
            </a:r>
            <a:endParaRPr lang="en-GB" b="1" dirty="0" smtClean="0"/>
          </a:p>
          <a:p>
            <a:pPr marL="0" indent="0">
              <a:buNone/>
            </a:pPr>
            <a:endParaRPr lang="en-GB" dirty="0"/>
          </a:p>
          <a:p>
            <a:r>
              <a:rPr lang="en-GB" dirty="0"/>
              <a:t>(c)</a:t>
            </a:r>
            <a:r>
              <a:rPr lang="en-GB" b="1" dirty="0"/>
              <a:t> import or export human zygotes or embryos</a:t>
            </a:r>
            <a:r>
              <a:rPr lang="en-GB" b="1" dirty="0" smtClean="0"/>
              <a:t>.</a:t>
            </a:r>
          </a:p>
          <a:p>
            <a:pPr marL="0" indent="0">
              <a:buNone/>
            </a:pPr>
            <a:endParaRPr lang="en-GB" dirty="0"/>
          </a:p>
          <a:p>
            <a:pPr lvl="0"/>
            <a:r>
              <a:rPr lang="en-GB" b="1" dirty="0"/>
              <a:t>Only a registered medical practitioner or dentist may remove any </a:t>
            </a:r>
            <a:br>
              <a:rPr lang="en-GB" b="1" dirty="0"/>
            </a:br>
            <a:r>
              <a:rPr lang="en-GB" b="1" dirty="0"/>
              <a:t>tissue from a living person, use tissue so removed for any of the </a:t>
            </a:r>
            <a:br>
              <a:rPr lang="en-GB" b="1" dirty="0"/>
            </a:br>
            <a:r>
              <a:rPr lang="en-GB" b="1" dirty="0"/>
              <a:t>purposes stated in this Bill or transplant tissue so removed into </a:t>
            </a:r>
            <a:br>
              <a:rPr lang="en-GB" b="1" dirty="0"/>
            </a:br>
            <a:r>
              <a:rPr lang="en-GB" b="1" dirty="0"/>
              <a:t>another living person. </a:t>
            </a:r>
            <a:endParaRPr lang="en-GB" dirty="0"/>
          </a:p>
          <a:p>
            <a:endParaRPr lang="en-GB" dirty="0"/>
          </a:p>
        </p:txBody>
      </p:sp>
    </p:spTree>
    <p:extLst>
      <p:ext uri="{BB962C8B-B14F-4D97-AF65-F5344CB8AC3E}">
        <p14:creationId xmlns:p14="http://schemas.microsoft.com/office/powerpoint/2010/main" val="79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It is important to note that the provisions of </a:t>
            </a:r>
            <a:r>
              <a:rPr lang="en-GB" dirty="0" smtClean="0"/>
              <a:t>this N.H. </a:t>
            </a:r>
            <a:r>
              <a:rPr lang="en-GB" dirty="0"/>
              <a:t>Act, are without prejudice to extant professional regulatory laws, including the Medical and Dental Practitioners’ Act CAP M8, LFN 2004, that guides the activities of the Medical and Dental Council of Nigeria – the regulatory body for the professions of Medicine, Dentistry and Alternative Medicine in </a:t>
            </a:r>
            <a:r>
              <a:rPr lang="en-GB" dirty="0" smtClean="0"/>
              <a:t>Nigeria, and other Acts for the 13 other health regulatory agencies under the FMOH.</a:t>
            </a:r>
            <a:endParaRPr lang="en-GB" dirty="0"/>
          </a:p>
        </p:txBody>
      </p:sp>
    </p:spTree>
    <p:extLst>
      <p:ext uri="{BB962C8B-B14F-4D97-AF65-F5344CB8AC3E}">
        <p14:creationId xmlns:p14="http://schemas.microsoft.com/office/powerpoint/2010/main" val="27009197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lvl="0"/>
            <a:r>
              <a:rPr lang="en-GB" b="1" dirty="0"/>
              <a:t>Only a registered medical practitioner or dentist or dentist, or a person acting under the supervision or on the instructions of a medical practitioner or dentist, may administer blood or a blood product to, or prescribe blood or a blood product for, a living person. </a:t>
            </a:r>
            <a:endParaRPr lang="en-GB" dirty="0"/>
          </a:p>
          <a:p>
            <a:pPr marL="0" indent="0">
              <a:buNone/>
            </a:pPr>
            <a:endParaRPr lang="en-GB" dirty="0"/>
          </a:p>
        </p:txBody>
      </p:sp>
    </p:spTree>
    <p:extLst>
      <p:ext uri="{BB962C8B-B14F-4D97-AF65-F5344CB8AC3E}">
        <p14:creationId xmlns:p14="http://schemas.microsoft.com/office/powerpoint/2010/main" val="25190930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GB" b="1" dirty="0" smtClean="0"/>
              <a:t>Conclusion</a:t>
            </a:r>
            <a:br>
              <a:rPr lang="en-GB" b="1" dirty="0" smtClean="0"/>
            </a:br>
            <a:endParaRPr lang="en-GB" b="1" dirty="0"/>
          </a:p>
        </p:txBody>
      </p:sp>
      <p:sp>
        <p:nvSpPr>
          <p:cNvPr id="3" name="Content Placeholder 2"/>
          <p:cNvSpPr>
            <a:spLocks noGrp="1"/>
          </p:cNvSpPr>
          <p:nvPr>
            <p:ph idx="1"/>
          </p:nvPr>
        </p:nvSpPr>
        <p:spPr/>
        <p:txBody>
          <a:bodyPr>
            <a:normAutofit fontScale="55000" lnSpcReduction="20000"/>
          </a:bodyPr>
          <a:lstStyle/>
          <a:p>
            <a:r>
              <a:rPr lang="en-GB" dirty="0" smtClean="0"/>
              <a:t>The </a:t>
            </a:r>
            <a:r>
              <a:rPr lang="en-GB" dirty="0"/>
              <a:t>role of the medical, dental and alternative medicine practitioner under the NHA are not at variance with the provisions of the Code of Ethics, in relation to patient safety and wellbeing in all its ramifications. Issues relating to improper financial transactions (as may relate to tissue/organ donation in the NHA 2014) is captured in Rule 64; Consent for procedures in Appendix 3A and that for biomedical research involving human subjects in Rule 32 of the Code of Medical Ethics 2008</a:t>
            </a:r>
            <a:r>
              <a:rPr lang="en-GB" dirty="0" smtClean="0"/>
              <a:t>.</a:t>
            </a:r>
          </a:p>
          <a:p>
            <a:pPr marL="0" indent="0">
              <a:buNone/>
            </a:pPr>
            <a:endParaRPr lang="en-GB" dirty="0" smtClean="0"/>
          </a:p>
          <a:p>
            <a:r>
              <a:rPr lang="en-GB" dirty="0" smtClean="0"/>
              <a:t>Formation of TWGs and Implementation Committees to operationalize some aspects of the NHA – by FMOH and Health Reform Coalition :</a:t>
            </a:r>
          </a:p>
          <a:p>
            <a:pPr marL="0" indent="0">
              <a:buNone/>
            </a:pPr>
            <a:r>
              <a:rPr lang="en-GB" dirty="0"/>
              <a:t> </a:t>
            </a:r>
            <a:r>
              <a:rPr lang="en-GB" dirty="0" smtClean="0"/>
              <a:t>      - Classification/Categorization of  health establishments (Part II, Section 1(a) (</a:t>
            </a:r>
            <a:r>
              <a:rPr lang="en-GB" dirty="0" err="1" smtClean="0"/>
              <a:t>i</a:t>
            </a:r>
            <a:r>
              <a:rPr lang="en-GB" dirty="0" smtClean="0"/>
              <a:t>) to (vi) and (b).</a:t>
            </a:r>
          </a:p>
          <a:p>
            <a:pPr marL="0" indent="0">
              <a:buNone/>
            </a:pPr>
            <a:r>
              <a:rPr lang="en-GB" dirty="0"/>
              <a:t> </a:t>
            </a:r>
            <a:r>
              <a:rPr lang="en-GB" dirty="0" smtClean="0"/>
              <a:t>      -  Possession of Certificate of Standards (Part II, Section 2 (1) to (3), which must be acquired before 9</a:t>
            </a:r>
            <a:r>
              <a:rPr lang="en-GB" baseline="30000" dirty="0" smtClean="0"/>
              <a:t>th</a:t>
            </a:r>
            <a:r>
              <a:rPr lang="en-GB" dirty="0" smtClean="0"/>
              <a:t> December 2016.</a:t>
            </a:r>
          </a:p>
          <a:p>
            <a:pPr marL="0" indent="0">
              <a:buNone/>
            </a:pPr>
            <a:r>
              <a:rPr lang="en-GB" dirty="0"/>
              <a:t> </a:t>
            </a:r>
            <a:r>
              <a:rPr lang="en-GB" dirty="0" smtClean="0"/>
              <a:t>      - Quality requirements for health establishments (Part II, Section 9 (1) to (3). </a:t>
            </a:r>
            <a:endParaRPr lang="en-GB" dirty="0"/>
          </a:p>
          <a:p>
            <a:pPr marL="0" indent="0">
              <a:buNone/>
            </a:pPr>
            <a:endParaRPr lang="en-GB" dirty="0" smtClean="0"/>
          </a:p>
          <a:p>
            <a:r>
              <a:rPr lang="en-GB" dirty="0"/>
              <a:t>Ultimately, an effective health care delivery system should be able to deliver quality and safe care to patients.</a:t>
            </a:r>
          </a:p>
        </p:txBody>
      </p:sp>
    </p:spTree>
    <p:extLst>
      <p:ext uri="{BB962C8B-B14F-4D97-AF65-F5344CB8AC3E}">
        <p14:creationId xmlns:p14="http://schemas.microsoft.com/office/powerpoint/2010/main" val="6231519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smtClean="0"/>
              <a:t>         </a:t>
            </a:r>
          </a:p>
          <a:p>
            <a:pPr marL="0" indent="0">
              <a:buNone/>
            </a:pPr>
            <a:r>
              <a:rPr lang="en-GB" dirty="0"/>
              <a:t> </a:t>
            </a:r>
            <a:r>
              <a:rPr lang="en-GB" dirty="0" smtClean="0"/>
              <a:t>         Thank you all for your attention.</a:t>
            </a:r>
            <a:endParaRPr lang="en-GB" dirty="0"/>
          </a:p>
        </p:txBody>
      </p:sp>
    </p:spTree>
    <p:extLst>
      <p:ext uri="{BB962C8B-B14F-4D97-AF65-F5344CB8AC3E}">
        <p14:creationId xmlns:p14="http://schemas.microsoft.com/office/powerpoint/2010/main" val="2138825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Scope of this discussion</a:t>
            </a:r>
            <a:endParaRPr lang="en-GB" b="1" dirty="0"/>
          </a:p>
        </p:txBody>
      </p:sp>
      <p:sp>
        <p:nvSpPr>
          <p:cNvPr id="3" name="Content Placeholder 2"/>
          <p:cNvSpPr>
            <a:spLocks noGrp="1"/>
          </p:cNvSpPr>
          <p:nvPr>
            <p:ph idx="1"/>
          </p:nvPr>
        </p:nvSpPr>
        <p:spPr/>
        <p:txBody>
          <a:bodyPr/>
          <a:lstStyle/>
          <a:p>
            <a:endParaRPr lang="en-GB" dirty="0" smtClean="0"/>
          </a:p>
          <a:p>
            <a:endParaRPr lang="en-GB" dirty="0"/>
          </a:p>
          <a:p>
            <a:pPr marL="0" indent="0">
              <a:buNone/>
            </a:pPr>
            <a:r>
              <a:rPr lang="en-GB" dirty="0" smtClean="0"/>
              <a:t>I </a:t>
            </a:r>
            <a:r>
              <a:rPr lang="en-GB" dirty="0"/>
              <a:t>shall restrict myself to the role of Doctors, Dental Surgeons and Alternative Medicine practitioners at the different levels of care.</a:t>
            </a:r>
          </a:p>
        </p:txBody>
      </p:sp>
    </p:spTree>
    <p:extLst>
      <p:ext uri="{BB962C8B-B14F-4D97-AF65-F5344CB8AC3E}">
        <p14:creationId xmlns:p14="http://schemas.microsoft.com/office/powerpoint/2010/main" val="331826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is ‘’level of care</a:t>
            </a:r>
            <a:r>
              <a:rPr lang="en-GB" b="1" dirty="0" smtClean="0"/>
              <a:t>’’?</a:t>
            </a:r>
            <a:endParaRPr lang="en-GB" b="1" dirty="0"/>
          </a:p>
        </p:txBody>
      </p:sp>
      <p:sp>
        <p:nvSpPr>
          <p:cNvPr id="3" name="Content Placeholder 2"/>
          <p:cNvSpPr>
            <a:spLocks noGrp="1"/>
          </p:cNvSpPr>
          <p:nvPr>
            <p:ph idx="1"/>
          </p:nvPr>
        </p:nvSpPr>
        <p:spPr/>
        <p:txBody>
          <a:bodyPr>
            <a:normAutofit fontScale="85000" lnSpcReduction="10000"/>
          </a:bodyPr>
          <a:lstStyle/>
          <a:p>
            <a:endParaRPr lang="en-GB" dirty="0" smtClean="0"/>
          </a:p>
          <a:p>
            <a:pPr marL="0" indent="0">
              <a:buNone/>
            </a:pPr>
            <a:r>
              <a:rPr lang="en-GB" dirty="0" smtClean="0"/>
              <a:t>The </a:t>
            </a:r>
            <a:r>
              <a:rPr lang="en-GB" dirty="0"/>
              <a:t>level of care is a classification of health care service levels by the </a:t>
            </a:r>
            <a:r>
              <a:rPr lang="en-GB" b="1" i="1" dirty="0"/>
              <a:t>kind of care given</a:t>
            </a:r>
            <a:r>
              <a:rPr lang="en-GB" i="1" dirty="0"/>
              <a:t>, </a:t>
            </a:r>
            <a:r>
              <a:rPr lang="en-GB" b="1" i="1" dirty="0"/>
              <a:t>the number of people served</a:t>
            </a:r>
            <a:r>
              <a:rPr lang="en-GB" i="1" dirty="0"/>
              <a:t>, and </a:t>
            </a:r>
            <a:r>
              <a:rPr lang="en-GB" b="1" i="1" dirty="0"/>
              <a:t>the people providing the care</a:t>
            </a:r>
            <a:r>
              <a:rPr lang="en-GB" dirty="0"/>
              <a:t>. </a:t>
            </a:r>
            <a:endParaRPr lang="en-GB" dirty="0" smtClean="0"/>
          </a:p>
          <a:p>
            <a:pPr marL="0" indent="0">
              <a:buNone/>
            </a:pPr>
            <a:endParaRPr lang="en-GB" dirty="0"/>
          </a:p>
          <a:p>
            <a:pPr marL="0" indent="0">
              <a:buNone/>
            </a:pPr>
            <a:r>
              <a:rPr lang="en-GB" dirty="0" smtClean="0"/>
              <a:t>In </a:t>
            </a:r>
            <a:r>
              <a:rPr lang="en-GB" dirty="0"/>
              <a:t>other words, it is the intensity of medical care being provided by the physician or health care facility</a:t>
            </a:r>
            <a:r>
              <a:rPr lang="en-GB" dirty="0" smtClean="0"/>
              <a:t>.</a:t>
            </a:r>
          </a:p>
          <a:p>
            <a:pPr marL="0" indent="0">
              <a:buNone/>
            </a:pPr>
            <a:endParaRPr lang="en-GB" dirty="0" smtClean="0"/>
          </a:p>
          <a:p>
            <a:pPr marL="0" indent="0">
              <a:buNone/>
            </a:pPr>
            <a:r>
              <a:rPr lang="en-GB" b="1" u="sng" dirty="0" smtClean="0"/>
              <a:t>Note </a:t>
            </a:r>
            <a:r>
              <a:rPr lang="en-GB" dirty="0" smtClean="0"/>
              <a:t>: Issues in Part II of the NHA on categorization/classification of health establishments.</a:t>
            </a:r>
            <a:endParaRPr lang="en-GB" dirty="0"/>
          </a:p>
        </p:txBody>
      </p:sp>
    </p:spTree>
    <p:extLst>
      <p:ext uri="{BB962C8B-B14F-4D97-AF65-F5344CB8AC3E}">
        <p14:creationId xmlns:p14="http://schemas.microsoft.com/office/powerpoint/2010/main" val="544103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Levels of </a:t>
            </a:r>
            <a:r>
              <a:rPr lang="en-GB" b="1" dirty="0" smtClean="0"/>
              <a:t>care – contd.</a:t>
            </a:r>
            <a:br>
              <a:rPr lang="en-GB" b="1" dirty="0" smtClean="0"/>
            </a:br>
            <a:r>
              <a:rPr lang="en-GB" sz="2000" b="1" dirty="0" smtClean="0"/>
              <a:t>(</a:t>
            </a:r>
            <a:r>
              <a:rPr lang="en-GB" sz="2000" dirty="0" smtClean="0"/>
              <a:t>McGraw-Hill </a:t>
            </a:r>
            <a:r>
              <a:rPr lang="en-GB" sz="2000" dirty="0"/>
              <a:t>Concise Dictionary of Modern Medicine</a:t>
            </a:r>
            <a:r>
              <a:rPr lang="en-GB" sz="2000" dirty="0" smtClean="0"/>
              <a:t>. The </a:t>
            </a:r>
            <a:r>
              <a:rPr lang="en-GB" sz="2000" dirty="0"/>
              <a:t>McGraw-Hill Companies, </a:t>
            </a:r>
            <a:r>
              <a:rPr lang="en-GB" sz="2000" dirty="0" smtClean="0"/>
              <a:t>Inc.2002)</a:t>
            </a:r>
            <a:endParaRPr lang="en-GB" sz="2000" dirty="0"/>
          </a:p>
        </p:txBody>
      </p:sp>
      <p:sp>
        <p:nvSpPr>
          <p:cNvPr id="3" name="Content Placeholder 2"/>
          <p:cNvSpPr>
            <a:spLocks noGrp="1"/>
          </p:cNvSpPr>
          <p:nvPr>
            <p:ph idx="1"/>
          </p:nvPr>
        </p:nvSpPr>
        <p:spPr/>
        <p:txBody>
          <a:bodyPr>
            <a:normAutofit fontScale="92500" lnSpcReduction="20000"/>
          </a:bodyPr>
          <a:lstStyle/>
          <a:p>
            <a:pPr marL="0" indent="0">
              <a:buNone/>
            </a:pPr>
            <a:endParaRPr lang="en-GB" b="1" dirty="0" smtClean="0"/>
          </a:p>
          <a:p>
            <a:pPr marL="0" indent="0">
              <a:buNone/>
            </a:pPr>
            <a:r>
              <a:rPr lang="en-GB" b="1" dirty="0" smtClean="0"/>
              <a:t>Primary</a:t>
            </a:r>
            <a:r>
              <a:rPr lang="en-GB" dirty="0" smtClean="0"/>
              <a:t> : Coordinated</a:t>
            </a:r>
            <a:r>
              <a:rPr lang="en-GB" dirty="0"/>
              <a:t>, comprehensive and personal care, available on both a first-contact and continuous basis; it incorporates the tasks of medical diagnosis and treatment, psychological assessment and management, personal support, communication of information about illness, prevention and health maintenance; </a:t>
            </a:r>
            <a:r>
              <a:rPr lang="en-GB" u="sng" dirty="0"/>
              <a:t>primary care is that provided by the family physician, general practitioner and by physicians in the emergency </a:t>
            </a:r>
            <a:r>
              <a:rPr lang="en-GB" u="sng" dirty="0" smtClean="0"/>
              <a:t>room. </a:t>
            </a:r>
            <a:endParaRPr lang="en-GB" u="sng" dirty="0"/>
          </a:p>
        </p:txBody>
      </p:sp>
    </p:spTree>
    <p:extLst>
      <p:ext uri="{BB962C8B-B14F-4D97-AF65-F5344CB8AC3E}">
        <p14:creationId xmlns:p14="http://schemas.microsoft.com/office/powerpoint/2010/main" val="3301237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Secondary level of care</a:t>
            </a:r>
            <a:endParaRPr lang="en-GB" dirty="0"/>
          </a:p>
        </p:txBody>
      </p:sp>
      <p:sp>
        <p:nvSpPr>
          <p:cNvPr id="3" name="Content Placeholder 2"/>
          <p:cNvSpPr>
            <a:spLocks noGrp="1"/>
          </p:cNvSpPr>
          <p:nvPr>
            <p:ph idx="1"/>
          </p:nvPr>
        </p:nvSpPr>
        <p:spPr/>
        <p:txBody>
          <a:bodyPr/>
          <a:lstStyle/>
          <a:p>
            <a:endParaRPr lang="en-GB" b="1" dirty="0" smtClean="0"/>
          </a:p>
          <a:p>
            <a:r>
              <a:rPr lang="en-GB" dirty="0" smtClean="0"/>
              <a:t>That </a:t>
            </a:r>
            <a:r>
              <a:rPr lang="en-GB" dirty="0"/>
              <a:t>medical care available in the community hospital, </a:t>
            </a:r>
            <a:r>
              <a:rPr lang="en-GB" u="sng" dirty="0"/>
              <a:t>comprising the bulk of in-patient medical </a:t>
            </a:r>
            <a:r>
              <a:rPr lang="en-GB" u="sng" dirty="0" smtClean="0"/>
              <a:t>care</a:t>
            </a:r>
            <a:r>
              <a:rPr lang="en-GB" dirty="0" smtClean="0"/>
              <a:t>; </a:t>
            </a:r>
            <a:r>
              <a:rPr lang="en-GB" dirty="0"/>
              <a:t>secondary care </a:t>
            </a:r>
            <a:r>
              <a:rPr lang="en-GB" dirty="0" smtClean="0"/>
              <a:t>centres </a:t>
            </a:r>
            <a:r>
              <a:rPr lang="en-GB" dirty="0"/>
              <a:t>are equipped to provide all but the most specialized of care, surgery and diagnostic </a:t>
            </a:r>
            <a:r>
              <a:rPr lang="en-GB" dirty="0" smtClean="0"/>
              <a:t>modalities.</a:t>
            </a:r>
            <a:endParaRPr lang="en-GB" dirty="0"/>
          </a:p>
        </p:txBody>
      </p:sp>
    </p:spTree>
    <p:extLst>
      <p:ext uri="{BB962C8B-B14F-4D97-AF65-F5344CB8AC3E}">
        <p14:creationId xmlns:p14="http://schemas.microsoft.com/office/powerpoint/2010/main" val="3723853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Tertiary level of care</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smtClean="0"/>
              <a:t>Is highly </a:t>
            </a:r>
            <a:r>
              <a:rPr lang="en-GB" dirty="0"/>
              <a:t>specialized medical care for Pts who are usually referred from 2º care </a:t>
            </a:r>
            <a:r>
              <a:rPr lang="en-GB" dirty="0" err="1"/>
              <a:t>centers</a:t>
            </a:r>
            <a:r>
              <a:rPr lang="en-GB" dirty="0"/>
              <a:t>, which </a:t>
            </a:r>
            <a:r>
              <a:rPr lang="en-GB" dirty="0" smtClean="0"/>
              <a:t>consists </a:t>
            </a:r>
            <a:r>
              <a:rPr lang="en-GB" dirty="0"/>
              <a:t>in subspecialty expertise </a:t>
            </a:r>
            <a:r>
              <a:rPr lang="en-GB" dirty="0" smtClean="0"/>
              <a:t>in : </a:t>
            </a:r>
          </a:p>
          <a:p>
            <a:pPr marL="0" indent="0">
              <a:buNone/>
            </a:pPr>
            <a:endParaRPr lang="en-GB" dirty="0" smtClean="0"/>
          </a:p>
          <a:p>
            <a:r>
              <a:rPr lang="en-GB" dirty="0"/>
              <a:t> </a:t>
            </a:r>
            <a:r>
              <a:rPr lang="en-GB" b="1" dirty="0"/>
              <a:t>Surgery</a:t>
            </a:r>
            <a:r>
              <a:rPr lang="en-GB" dirty="0"/>
              <a:t>—Organ transplantation, </a:t>
            </a:r>
            <a:r>
              <a:rPr lang="en-GB" dirty="0" smtClean="0"/>
              <a:t>paediatric </a:t>
            </a:r>
            <a:r>
              <a:rPr lang="en-GB" dirty="0"/>
              <a:t>cardiovascular surgery, stereotactic neurosurgery, and others</a:t>
            </a:r>
            <a:r>
              <a:rPr lang="en-GB" dirty="0" smtClean="0"/>
              <a:t>.</a:t>
            </a:r>
          </a:p>
          <a:p>
            <a:pPr marL="0" indent="0">
              <a:buNone/>
            </a:pPr>
            <a:endParaRPr lang="en-GB" dirty="0"/>
          </a:p>
          <a:p>
            <a:r>
              <a:rPr lang="en-GB" b="1" dirty="0" smtClean="0"/>
              <a:t>Internal </a:t>
            </a:r>
            <a:r>
              <a:rPr lang="en-GB" b="1" dirty="0"/>
              <a:t>medicine</a:t>
            </a:r>
            <a:r>
              <a:rPr lang="en-GB" dirty="0"/>
              <a:t>—Genetics, hepatology, adolescent psychiatry and others.</a:t>
            </a:r>
          </a:p>
          <a:p>
            <a:r>
              <a:rPr lang="en-GB" b="1" dirty="0" smtClean="0"/>
              <a:t>Diagnostic </a:t>
            </a:r>
            <a:r>
              <a:rPr lang="en-GB" b="1" dirty="0"/>
              <a:t>modalities</a:t>
            </a:r>
            <a:r>
              <a:rPr lang="en-GB" dirty="0"/>
              <a:t>—PET–positron emission tomography and SQUID–superconducting quantum interface device scanning, </a:t>
            </a:r>
            <a:r>
              <a:rPr lang="en-GB" dirty="0" err="1"/>
              <a:t>C</a:t>
            </a:r>
            <a:r>
              <a:rPr lang="en-GB" dirty="0" err="1" smtClean="0"/>
              <a:t>olor</a:t>
            </a:r>
            <a:r>
              <a:rPr lang="en-GB" dirty="0" smtClean="0"/>
              <a:t> </a:t>
            </a:r>
            <a:r>
              <a:rPr lang="en-GB" dirty="0"/>
              <a:t>Doppler electrocardiography, electron microscopy, gene rearrangement and molecular analysis </a:t>
            </a:r>
            <a:r>
              <a:rPr lang="en-GB" dirty="0" smtClean="0"/>
              <a:t>and</a:t>
            </a:r>
          </a:p>
          <a:p>
            <a:pPr marL="0" indent="0">
              <a:buNone/>
            </a:pPr>
            <a:endParaRPr lang="en-GB" dirty="0"/>
          </a:p>
          <a:p>
            <a:r>
              <a:rPr lang="en-GB" b="1" dirty="0" smtClean="0"/>
              <a:t>Therapeutic </a:t>
            </a:r>
            <a:r>
              <a:rPr lang="en-GB" b="1" dirty="0"/>
              <a:t>modalities</a:t>
            </a:r>
            <a:r>
              <a:rPr lang="en-GB" dirty="0"/>
              <a:t>—Experimental protocols for treating advanced and/or potentially fatal </a:t>
            </a:r>
            <a:r>
              <a:rPr lang="en-GB" dirty="0" smtClean="0"/>
              <a:t>disease–e.g. </a:t>
            </a:r>
            <a:r>
              <a:rPr lang="en-GB" dirty="0"/>
              <a:t>AIDS, cancer and inborn errors of </a:t>
            </a:r>
            <a:r>
              <a:rPr lang="en-GB" dirty="0" smtClean="0"/>
              <a:t>metabolism.</a:t>
            </a:r>
            <a:endParaRPr lang="en-GB" dirty="0"/>
          </a:p>
        </p:txBody>
      </p:sp>
    </p:spTree>
    <p:extLst>
      <p:ext uri="{BB962C8B-B14F-4D97-AF65-F5344CB8AC3E}">
        <p14:creationId xmlns:p14="http://schemas.microsoft.com/office/powerpoint/2010/main" val="513754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Quaternary care</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endParaRPr lang="en-GB" b="1" dirty="0"/>
          </a:p>
          <a:p>
            <a:r>
              <a:rPr lang="en-GB" dirty="0"/>
              <a:t>The term quaternary care is sometimes used as an extension of tertiary care in reference to advanced levels of medicine which are </a:t>
            </a:r>
            <a:r>
              <a:rPr lang="en-GB" u="sng" dirty="0" smtClean="0"/>
              <a:t>highly specialized</a:t>
            </a:r>
            <a:r>
              <a:rPr lang="en-GB" dirty="0" smtClean="0"/>
              <a:t> </a:t>
            </a:r>
            <a:r>
              <a:rPr lang="en-GB" dirty="0"/>
              <a:t>and not widely accessed</a:t>
            </a:r>
            <a:r>
              <a:rPr lang="en-GB" dirty="0" smtClean="0"/>
              <a:t>. </a:t>
            </a:r>
            <a:r>
              <a:rPr lang="en-GB" u="sng" dirty="0" smtClean="0"/>
              <a:t>Experimental medicine</a:t>
            </a:r>
            <a:r>
              <a:rPr lang="en-GB" dirty="0" smtClean="0"/>
              <a:t> and </a:t>
            </a:r>
            <a:r>
              <a:rPr lang="en-GB" dirty="0"/>
              <a:t>some types of </a:t>
            </a:r>
            <a:r>
              <a:rPr lang="en-GB" dirty="0" smtClean="0"/>
              <a:t>uncommon </a:t>
            </a:r>
            <a:r>
              <a:rPr lang="en-GB" u="sng" dirty="0" smtClean="0"/>
              <a:t>diagnostic</a:t>
            </a:r>
            <a:r>
              <a:rPr lang="en-GB" dirty="0" smtClean="0"/>
              <a:t> or </a:t>
            </a:r>
            <a:r>
              <a:rPr lang="en-GB" u="sng" dirty="0" smtClean="0"/>
              <a:t>surgical</a:t>
            </a:r>
            <a:r>
              <a:rPr lang="en-GB" dirty="0" smtClean="0"/>
              <a:t> </a:t>
            </a:r>
            <a:r>
              <a:rPr lang="en-GB" dirty="0"/>
              <a:t>procedures are considered quaternary care. These services are usually only offered in a limited number of regional or national health care centres. </a:t>
            </a:r>
            <a:endParaRPr lang="en-GB" dirty="0" smtClean="0"/>
          </a:p>
          <a:p>
            <a:pPr marL="0" indent="0">
              <a:buNone/>
            </a:pPr>
            <a:endParaRPr lang="en-GB" dirty="0" smtClean="0"/>
          </a:p>
          <a:p>
            <a:r>
              <a:rPr lang="en-GB" dirty="0" smtClean="0"/>
              <a:t>This </a:t>
            </a:r>
            <a:r>
              <a:rPr lang="en-GB" dirty="0"/>
              <a:t>term is more prevalent in the United </a:t>
            </a:r>
            <a:r>
              <a:rPr lang="en-GB" dirty="0" smtClean="0"/>
              <a:t>Kingdom and USA. </a:t>
            </a:r>
          </a:p>
          <a:p>
            <a:endParaRPr lang="en-GB" dirty="0"/>
          </a:p>
          <a:p>
            <a:r>
              <a:rPr lang="en-GB" dirty="0" smtClean="0"/>
              <a:t>A </a:t>
            </a:r>
            <a:r>
              <a:rPr lang="en-GB" dirty="0"/>
              <a:t>quaternary care hospital may have virtually any procedure </a:t>
            </a:r>
            <a:r>
              <a:rPr lang="en-GB" dirty="0" smtClean="0"/>
              <a:t>available.</a:t>
            </a:r>
            <a:endParaRPr lang="en-GB" dirty="0"/>
          </a:p>
        </p:txBody>
      </p:sp>
    </p:spTree>
    <p:extLst>
      <p:ext uri="{BB962C8B-B14F-4D97-AF65-F5344CB8AC3E}">
        <p14:creationId xmlns:p14="http://schemas.microsoft.com/office/powerpoint/2010/main" val="1941679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2649</Words>
  <Application>Microsoft Office PowerPoint</Application>
  <PresentationFormat>On-screen Show (4:3)</PresentationFormat>
  <Paragraphs>206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National Health Act 2014 - The role of the Practitioners at the different levels of care. </vt:lpstr>
      <vt:lpstr>Preamble</vt:lpstr>
      <vt:lpstr>PowerPoint Presentation</vt:lpstr>
      <vt:lpstr>Scope of this discussion</vt:lpstr>
      <vt:lpstr>What is ‘’level of care’’?</vt:lpstr>
      <vt:lpstr>Levels of care – contd. (McGraw-Hill Concise Dictionary of Modern Medicine. The McGraw-Hill Companies, Inc.2002)</vt:lpstr>
      <vt:lpstr>Secondary level of care</vt:lpstr>
      <vt:lpstr>Tertiary level of care</vt:lpstr>
      <vt:lpstr>Quaternary care</vt:lpstr>
      <vt:lpstr>Levels of care in Nigeria</vt:lpstr>
      <vt:lpstr>Levels of care in Nigeria - contd</vt:lpstr>
      <vt:lpstr>Levels of care in Nigeria – contd.</vt:lpstr>
      <vt:lpstr>What is the role of Doctors, Dental Surgeons and Alternative Medicine practitioners at the different levels of care?</vt:lpstr>
      <vt:lpstr>Duties of the Physician in General- Rule 11 COME</vt:lpstr>
      <vt:lpstr>PowerPoint Presentation</vt:lpstr>
      <vt:lpstr>A Physician’s Duties to Patients – Rules 12, COME.</vt:lpstr>
      <vt:lpstr>A Physician Shall : </vt:lpstr>
      <vt:lpstr>What is the link between the practitioners at the various levels of care?</vt:lpstr>
      <vt:lpstr>PowerPoint Presentation</vt:lpstr>
      <vt:lpstr>PowerPoint Presentation</vt:lpstr>
      <vt:lpstr>PowerPoint Presentation</vt:lpstr>
      <vt:lpstr>Other Roles of the practitioner :</vt:lpstr>
      <vt:lpstr>Other Roles of the practitioner-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Health Act 2014 - The role of the Practitioners at the different levels of care. </dc:title>
  <dc:creator>HOD prs</dc:creator>
  <cp:lastModifiedBy>HOD prs</cp:lastModifiedBy>
  <cp:revision>44</cp:revision>
  <dcterms:created xsi:type="dcterms:W3CDTF">2015-12-07T11:40:35Z</dcterms:created>
  <dcterms:modified xsi:type="dcterms:W3CDTF">2015-12-15T06:24:50Z</dcterms:modified>
</cp:coreProperties>
</file>