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309" r:id="rId2"/>
    <p:sldId id="358" r:id="rId3"/>
    <p:sldId id="444" r:id="rId4"/>
    <p:sldId id="447" r:id="rId5"/>
    <p:sldId id="443" r:id="rId6"/>
    <p:sldId id="389" r:id="rId7"/>
    <p:sldId id="314" r:id="rId8"/>
    <p:sldId id="419" r:id="rId9"/>
    <p:sldId id="421" r:id="rId10"/>
    <p:sldId id="422" r:id="rId11"/>
    <p:sldId id="423" r:id="rId12"/>
    <p:sldId id="424" r:id="rId13"/>
    <p:sldId id="426" r:id="rId14"/>
    <p:sldId id="427" r:id="rId15"/>
    <p:sldId id="428" r:id="rId16"/>
    <p:sldId id="430" r:id="rId17"/>
    <p:sldId id="414" r:id="rId18"/>
    <p:sldId id="431" r:id="rId19"/>
    <p:sldId id="432" r:id="rId20"/>
    <p:sldId id="433" r:id="rId21"/>
    <p:sldId id="416" r:id="rId22"/>
    <p:sldId id="445" r:id="rId23"/>
    <p:sldId id="377" r:id="rId24"/>
    <p:sldId id="405" r:id="rId25"/>
    <p:sldId id="378" r:id="rId26"/>
    <p:sldId id="379" r:id="rId27"/>
    <p:sldId id="380" r:id="rId28"/>
    <p:sldId id="381" r:id="rId29"/>
    <p:sldId id="382" r:id="rId30"/>
    <p:sldId id="383" r:id="rId31"/>
    <p:sldId id="384" r:id="rId32"/>
    <p:sldId id="385" r:id="rId33"/>
    <p:sldId id="386" r:id="rId34"/>
    <p:sldId id="387" r:id="rId35"/>
    <p:sldId id="388"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35" r:id="rId50"/>
    <p:sldId id="436" r:id="rId51"/>
    <p:sldId id="437" r:id="rId52"/>
    <p:sldId id="439" r:id="rId53"/>
    <p:sldId id="440" r:id="rId54"/>
    <p:sldId id="441" r:id="rId55"/>
    <p:sldId id="442" r:id="rId56"/>
    <p:sldId id="408" r:id="rId57"/>
    <p:sldId id="409" r:id="rId58"/>
    <p:sldId id="418" r:id="rId59"/>
    <p:sldId id="446" r:id="rId60"/>
    <p:sldId id="412" r:id="rId61"/>
    <p:sldId id="434" r:id="rId62"/>
    <p:sldId id="413" r:id="rId63"/>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60"/>
  </p:normalViewPr>
  <p:slideViewPr>
    <p:cSldViewPr>
      <p:cViewPr>
        <p:scale>
          <a:sx n="100" d="100"/>
          <a:sy n="100" d="100"/>
        </p:scale>
        <p:origin x="-522" y="12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9993DEAA-3A5D-41C3-8726-402726EB5670}" type="datetimeFigureOut">
              <a:rPr lang="en-US" smtClean="0"/>
              <a:pPr/>
              <a:t>12/15/2015</a:t>
            </a:fld>
            <a:endParaRPr lang="en-US"/>
          </a:p>
        </p:txBody>
      </p:sp>
      <p:sp>
        <p:nvSpPr>
          <p:cNvPr id="4" name="Footer Placeholder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09C95104-B76E-43CE-A1D4-89E757F5277C}" type="slidenum">
              <a:rPr lang="en-US" smtClean="0"/>
              <a:pPr/>
              <a:t>‹#›</a:t>
            </a:fld>
            <a:endParaRPr lang="en-US"/>
          </a:p>
        </p:txBody>
      </p:sp>
    </p:spTree>
    <p:extLst>
      <p:ext uri="{BB962C8B-B14F-4D97-AF65-F5344CB8AC3E}">
        <p14:creationId xmlns:p14="http://schemas.microsoft.com/office/powerpoint/2010/main" val="155266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763" y="0"/>
            <a:ext cx="4279900" cy="339725"/>
          </a:xfrm>
          <a:prstGeom prst="rect">
            <a:avLst/>
          </a:prstGeom>
        </p:spPr>
        <p:txBody>
          <a:bodyPr vert="horz" lIns="91440" tIns="45720" rIns="91440" bIns="45720" rtlCol="0"/>
          <a:lstStyle>
            <a:lvl1pPr algn="r">
              <a:defRPr sz="1200"/>
            </a:lvl1pPr>
          </a:lstStyle>
          <a:p>
            <a:fld id="{888CED55-1EE3-4B16-A01D-6A53A81D1FDC}" type="datetimeFigureOut">
              <a:rPr lang="en-US" smtClean="0"/>
              <a:pPr/>
              <a:t>12/15/2015</a:t>
            </a:fld>
            <a:endParaRPr lang="en-US"/>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425" y="3228975"/>
            <a:ext cx="789940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763" y="6456363"/>
            <a:ext cx="4279900" cy="339725"/>
          </a:xfrm>
          <a:prstGeom prst="rect">
            <a:avLst/>
          </a:prstGeom>
        </p:spPr>
        <p:txBody>
          <a:bodyPr vert="horz" lIns="91440" tIns="45720" rIns="91440" bIns="45720" rtlCol="0" anchor="b"/>
          <a:lstStyle>
            <a:lvl1pPr algn="r">
              <a:defRPr sz="1200"/>
            </a:lvl1pPr>
          </a:lstStyle>
          <a:p>
            <a:fld id="{0394FE2C-95AE-4590-B0A2-80A7ACF70F72}" type="slidenum">
              <a:rPr lang="en-US" smtClean="0"/>
              <a:pPr/>
              <a:t>‹#›</a:t>
            </a:fld>
            <a:endParaRPr lang="en-US"/>
          </a:p>
        </p:txBody>
      </p:sp>
    </p:spTree>
    <p:extLst>
      <p:ext uri="{BB962C8B-B14F-4D97-AF65-F5344CB8AC3E}">
        <p14:creationId xmlns:p14="http://schemas.microsoft.com/office/powerpoint/2010/main" val="165001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94FE2C-95AE-4590-B0A2-80A7ACF70F72}" type="slidenum">
              <a:rPr lang="en-US" smtClean="0"/>
              <a:pPr/>
              <a:t>23</a:t>
            </a:fld>
            <a:endParaRPr lang="en-US"/>
          </a:p>
        </p:txBody>
      </p:sp>
    </p:spTree>
    <p:extLst>
      <p:ext uri="{BB962C8B-B14F-4D97-AF65-F5344CB8AC3E}">
        <p14:creationId xmlns:p14="http://schemas.microsoft.com/office/powerpoint/2010/main" val="27828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6DB7DD8-BFA6-4855-B585-782BEF35E27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B7DD8-BFA6-4855-B585-782BEF35E27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DB7DD8-BFA6-4855-B585-782BEF35E27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B7DD8-BFA6-4855-B585-782BEF35E27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11E4135-9C87-431B-97B8-10F1E0A33428}" type="datetimeFigureOut">
              <a:rPr lang="en-US" smtClean="0"/>
              <a:pPr/>
              <a:t>12/15/2015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B7DD8-BFA6-4855-B585-782BEF35E27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11E4135-9C87-431B-97B8-10F1E0A33428}" type="datetimeFigureOut">
              <a:rPr lang="en-US" smtClean="0"/>
              <a:pPr/>
              <a:t>12/15/2015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DB7DD8-BFA6-4855-B585-782BEF35E27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813816"/>
            <a:ext cx="7406640" cy="1472184"/>
          </a:xfrm>
        </p:spPr>
        <p:txBody>
          <a:bodyPr>
            <a:normAutofit fontScale="90000"/>
          </a:bodyPr>
          <a:lstStyle/>
          <a:p>
            <a:pPr algn="ct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sz="4200" b="1" dirty="0" smtClean="0">
                <a:effectLst/>
              </a:rPr>
              <a:t>OVERVIEW OF THE NATIONAL HEALTH ACT &amp; ITS IMPLICATIONS</a:t>
            </a:r>
            <a:r>
              <a:rPr lang="en-US" sz="4200" dirty="0">
                <a:effectLst/>
              </a:rPr>
              <a:t/>
            </a:r>
            <a:br>
              <a:rPr lang="en-US" sz="4200" dirty="0">
                <a:effectLst/>
              </a:rPr>
            </a:br>
            <a:endParaRPr lang="en-US" sz="4200" dirty="0"/>
          </a:p>
        </p:txBody>
      </p:sp>
      <p:sp>
        <p:nvSpPr>
          <p:cNvPr id="3" name="Subtitle 2"/>
          <p:cNvSpPr>
            <a:spLocks noGrp="1"/>
          </p:cNvSpPr>
          <p:nvPr>
            <p:ph type="subTitle" idx="1"/>
          </p:nvPr>
        </p:nvSpPr>
        <p:spPr>
          <a:xfrm>
            <a:off x="1295400" y="1850064"/>
            <a:ext cx="7620000" cy="4626936"/>
          </a:xfrm>
        </p:spPr>
        <p:txBody>
          <a:bodyPr>
            <a:normAutofit/>
          </a:bodyPr>
          <a:lstStyle/>
          <a:p>
            <a:pPr algn="ctr"/>
            <a:endParaRPr lang="en-US" dirty="0"/>
          </a:p>
          <a:p>
            <a:pPr algn="ctr"/>
            <a:r>
              <a:rPr lang="en-US" dirty="0" smtClean="0"/>
              <a:t>A PRESENTATION DELIVERED BY:</a:t>
            </a:r>
          </a:p>
          <a:p>
            <a:pPr algn="ctr"/>
            <a:r>
              <a:rPr lang="en-US" sz="2800" b="1" dirty="0" smtClean="0"/>
              <a:t>DR. OSAHON ENABULELE, </a:t>
            </a:r>
            <a:r>
              <a:rPr lang="en-US" sz="1600" b="1" dirty="0" smtClean="0"/>
              <a:t>MBBS, MHPM, FWACP</a:t>
            </a:r>
            <a:endParaRPr lang="en-US" sz="2400" b="1" dirty="0" smtClean="0"/>
          </a:p>
          <a:p>
            <a:pPr algn="ctr"/>
            <a:r>
              <a:rPr lang="en-US" sz="2000" dirty="0" smtClean="0"/>
              <a:t>Consultant Family Physician</a:t>
            </a:r>
            <a:r>
              <a:rPr lang="en-US" sz="2000" dirty="0"/>
              <a:t>;</a:t>
            </a:r>
            <a:endParaRPr lang="en-US" sz="2000" dirty="0" smtClean="0"/>
          </a:p>
          <a:p>
            <a:pPr algn="ctr"/>
            <a:r>
              <a:rPr lang="en-US" sz="1800" dirty="0" smtClean="0"/>
              <a:t>Vice President, Commonwealth Medical Association</a:t>
            </a:r>
            <a:r>
              <a:rPr lang="en-US" sz="1800" dirty="0"/>
              <a:t>;</a:t>
            </a:r>
            <a:endParaRPr lang="en-US" sz="1800" dirty="0" smtClean="0"/>
          </a:p>
          <a:p>
            <a:pPr algn="ctr"/>
            <a:r>
              <a:rPr lang="en-US" sz="1800" dirty="0" smtClean="0"/>
              <a:t>Immediate Past President, Nigerian Medical Association.</a:t>
            </a:r>
          </a:p>
          <a:p>
            <a:pPr algn="ctr"/>
            <a:endParaRPr lang="en-US" sz="2000" dirty="0" smtClean="0"/>
          </a:p>
          <a:p>
            <a:pPr algn="ctr"/>
            <a:r>
              <a:rPr lang="en-US" sz="2400" dirty="0" smtClean="0"/>
              <a:t>      AT THE 2015 MEDICAL CONFERENCE OF </a:t>
            </a:r>
          </a:p>
          <a:p>
            <a:pPr algn="ctr"/>
            <a:r>
              <a:rPr lang="en-US" sz="2400" dirty="0" smtClean="0"/>
              <a:t>ACE MEDICARE CLINICS LTD </a:t>
            </a:r>
          </a:p>
          <a:p>
            <a:pPr algn="ctr"/>
            <a:r>
              <a:rPr lang="en-US" sz="1800" dirty="0" smtClean="0"/>
              <a:t>DATE: TUESDAY, 15</a:t>
            </a:r>
            <a:r>
              <a:rPr lang="en-US" sz="1800" baseline="30000" dirty="0" smtClean="0"/>
              <a:t>th</a:t>
            </a:r>
            <a:r>
              <a:rPr lang="en-US" sz="1800" dirty="0" smtClean="0"/>
              <a:t> DECEMBER, 2015. </a:t>
            </a:r>
          </a:p>
          <a:p>
            <a:pPr algn="ctr"/>
            <a:r>
              <a:rPr lang="en-US" sz="1800" dirty="0" smtClean="0"/>
              <a:t>                         VENUE: COVENANT UNIVERSITY, OTA, OGUN STATE.</a:t>
            </a:r>
            <a:endParaRPr lang="en-US" sz="1800" dirty="0"/>
          </a:p>
        </p:txBody>
      </p:sp>
    </p:spTree>
    <p:extLst>
      <p:ext uri="{BB962C8B-B14F-4D97-AF65-F5344CB8AC3E}">
        <p14:creationId xmlns:p14="http://schemas.microsoft.com/office/powerpoint/2010/main" val="11623713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018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9101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5712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fontScale="77500" lnSpcReduction="20000"/>
          </a:bodyPr>
          <a:lstStyle/>
          <a:p>
            <a:endParaRPr lang="en-GB" dirty="0"/>
          </a:p>
          <a:p>
            <a:r>
              <a:rPr lang="en-GB" dirty="0"/>
              <a:t>The doleful performance of Nigeria’s healthcare sector despite immense intellectual capital, like other sectors of the country’s economy, is no longer news.</a:t>
            </a:r>
          </a:p>
          <a:p>
            <a:endParaRPr lang="en-GB" dirty="0"/>
          </a:p>
          <a:p>
            <a:r>
              <a:rPr lang="en-GB" dirty="0"/>
              <a:t>Nigeria’s political leaders find it very convenient to travel abroad, under government sponsorship, in search of medical care for basic medical conditions. What a monumental shame and tragedy of immense proportions! </a:t>
            </a:r>
          </a:p>
          <a:p>
            <a:pPr marL="82296" indent="0">
              <a:buNone/>
            </a:pPr>
            <a:r>
              <a:rPr lang="en-GB" dirty="0"/>
              <a:t>  </a:t>
            </a:r>
          </a:p>
          <a:p>
            <a:r>
              <a:rPr lang="en-GB" dirty="0"/>
              <a:t>Nigeria losses over $1 billion dollars to medical tourism. </a:t>
            </a:r>
          </a:p>
          <a:p>
            <a:endParaRPr lang="en-GB" dirty="0"/>
          </a:p>
          <a:p>
            <a:endParaRPr lang="en-GB" dirty="0"/>
          </a:p>
        </p:txBody>
      </p:sp>
    </p:spTree>
    <p:extLst>
      <p:ext uri="{BB962C8B-B14F-4D97-AF65-F5344CB8AC3E}">
        <p14:creationId xmlns:p14="http://schemas.microsoft.com/office/powerpoint/2010/main" val="37712653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fontScale="92500" lnSpcReduction="20000"/>
          </a:bodyPr>
          <a:lstStyle/>
          <a:p>
            <a:endParaRPr lang="en-GB" dirty="0"/>
          </a:p>
          <a:p>
            <a:r>
              <a:rPr lang="en-GB" dirty="0"/>
              <a:t>Annually, Nigerians spend about $1 billion on healthcare in foreign hospitals, largely due to thousands of medical visas issued annually by the Indian High Commission (as at 2012/2013).</a:t>
            </a:r>
          </a:p>
          <a:p>
            <a:pPr marL="82296" indent="0">
              <a:buNone/>
            </a:pPr>
            <a:r>
              <a:rPr lang="en-GB" dirty="0"/>
              <a:t> </a:t>
            </a:r>
          </a:p>
          <a:p>
            <a:r>
              <a:rPr lang="en-GB" dirty="0"/>
              <a:t>In the year 2000, WHO (in its World Health Report) ranked Nigeria 187 out of 191 member countries in terms of health system performance.</a:t>
            </a:r>
          </a:p>
          <a:p>
            <a:pPr marL="82296" indent="0">
              <a:buNone/>
            </a:pPr>
            <a:r>
              <a:rPr lang="en-GB" dirty="0"/>
              <a:t> </a:t>
            </a:r>
          </a:p>
          <a:p>
            <a:endParaRPr lang="en-GB" dirty="0"/>
          </a:p>
          <a:p>
            <a:endParaRPr lang="en-GB" dirty="0"/>
          </a:p>
        </p:txBody>
      </p:sp>
    </p:spTree>
    <p:extLst>
      <p:ext uri="{BB962C8B-B14F-4D97-AF65-F5344CB8AC3E}">
        <p14:creationId xmlns:p14="http://schemas.microsoft.com/office/powerpoint/2010/main" val="37572208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fontScale="85000" lnSpcReduction="20000"/>
          </a:bodyPr>
          <a:lstStyle/>
          <a:p>
            <a:r>
              <a:rPr lang="en-GB" dirty="0"/>
              <a:t>Nigeria constitutes 2% of the world population but she accounts for about 10% of global child mortality and about 14% of global maternal mortality.</a:t>
            </a:r>
          </a:p>
          <a:p>
            <a:endParaRPr lang="en-GB" dirty="0"/>
          </a:p>
          <a:p>
            <a:r>
              <a:rPr lang="en-GB" dirty="0"/>
              <a:t>High Infant Mortality Rate: 69/1000 live births (NDHS 2013).</a:t>
            </a:r>
          </a:p>
          <a:p>
            <a:endParaRPr lang="en-GB" dirty="0"/>
          </a:p>
          <a:p>
            <a:r>
              <a:rPr lang="en-GB" dirty="0"/>
              <a:t>Under-5 Mortality Rate: 128/1000 live births (NDHS 2013</a:t>
            </a:r>
            <a:r>
              <a:rPr lang="en-GB" dirty="0" smtClean="0"/>
              <a:t>)</a:t>
            </a:r>
          </a:p>
          <a:p>
            <a:pPr marL="82296" indent="0">
              <a:buNone/>
            </a:pPr>
            <a:endParaRPr lang="en-GB" dirty="0"/>
          </a:p>
          <a:p>
            <a:r>
              <a:rPr lang="en-GB" dirty="0"/>
              <a:t>A million children die every year.</a:t>
            </a:r>
          </a:p>
          <a:p>
            <a:endParaRPr lang="en-GB" dirty="0"/>
          </a:p>
        </p:txBody>
      </p:sp>
    </p:spTree>
    <p:extLst>
      <p:ext uri="{BB962C8B-B14F-4D97-AF65-F5344CB8AC3E}">
        <p14:creationId xmlns:p14="http://schemas.microsoft.com/office/powerpoint/2010/main" val="1036255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lnSpcReduction="10000"/>
          </a:bodyPr>
          <a:lstStyle/>
          <a:p>
            <a:r>
              <a:rPr lang="en-GB" dirty="0"/>
              <a:t>High Maternal Mortality Rate: 576/100,000 live births (NDHS 2013); one of the highest in the world---10 plane loads of pregnant women </a:t>
            </a:r>
            <a:r>
              <a:rPr lang="en-GB" dirty="0" err="1"/>
              <a:t>crashland</a:t>
            </a:r>
            <a:r>
              <a:rPr lang="en-GB" dirty="0"/>
              <a:t> weekly during delivery</a:t>
            </a:r>
          </a:p>
          <a:p>
            <a:endParaRPr lang="en-GB" dirty="0"/>
          </a:p>
          <a:p>
            <a:r>
              <a:rPr lang="en-GB" dirty="0"/>
              <a:t>Life Expectancy at Birth: Male(47.3yrs; now 51.63);  Female (48.3yrs; now 53.66yrs); average in LDC countries is 53 years; 2004 NDHS put LEB at 52.2 years. </a:t>
            </a:r>
          </a:p>
          <a:p>
            <a:endParaRPr lang="en-GB" dirty="0"/>
          </a:p>
        </p:txBody>
      </p:sp>
    </p:spTree>
    <p:extLst>
      <p:ext uri="{BB962C8B-B14F-4D97-AF65-F5344CB8AC3E}">
        <p14:creationId xmlns:p14="http://schemas.microsoft.com/office/powerpoint/2010/main" val="997138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endParaRPr lang="en-GB" sz="3200" dirty="0" smtClean="0"/>
          </a:p>
        </p:txBody>
      </p:sp>
      <p:pic>
        <p:nvPicPr>
          <p:cNvPr id="40963" name="Picture 2" descr="C:\Users\OSAHON ENABULELE\Pictures\HEALTH SITUATION IN NIGERIA Picture1.jpg"/>
          <p:cNvPicPr>
            <a:picLocks noGrp="1" noChangeAspect="1" noChangeArrowheads="1"/>
          </p:cNvPicPr>
          <p:nvPr>
            <p:ph idx="1"/>
          </p:nvPr>
        </p:nvPicPr>
        <p:blipFill>
          <a:blip r:embed="rId2"/>
          <a:srcRect/>
          <a:stretch>
            <a:fillRect/>
          </a:stretch>
        </p:blipFill>
        <p:spPr>
          <a:xfrm>
            <a:off x="506413" y="2797175"/>
            <a:ext cx="7369175" cy="2479675"/>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fontScale="92500" lnSpcReduction="10000"/>
          </a:bodyPr>
          <a:lstStyle/>
          <a:p>
            <a:endParaRPr lang="en-GB" dirty="0"/>
          </a:p>
          <a:p>
            <a:r>
              <a:rPr lang="en-GB" dirty="0"/>
              <a:t>Per-capita expenditure on health: ≤ $12 per-capita.</a:t>
            </a:r>
          </a:p>
          <a:p>
            <a:r>
              <a:rPr lang="en-GB" dirty="0"/>
              <a:t>Out-Of-Pocket Expenditure on health: &gt;69% of total HE.</a:t>
            </a:r>
          </a:p>
          <a:p>
            <a:r>
              <a:rPr lang="en-GB" dirty="0"/>
              <a:t>Poor Access to HC (37%).</a:t>
            </a:r>
          </a:p>
          <a:p>
            <a:r>
              <a:rPr lang="en-GB" dirty="0"/>
              <a:t>Skilled attendance at birth: 38%; NDHS 2013 (↓42%).</a:t>
            </a:r>
          </a:p>
          <a:p>
            <a:r>
              <a:rPr lang="en-GB" dirty="0"/>
              <a:t>Delivery in Health facilities: 36% (NDHS 2013).</a:t>
            </a:r>
          </a:p>
          <a:p>
            <a:endParaRPr lang="en-GB" dirty="0"/>
          </a:p>
          <a:p>
            <a:endParaRPr lang="en-GB" dirty="0"/>
          </a:p>
        </p:txBody>
      </p:sp>
    </p:spTree>
    <p:extLst>
      <p:ext uri="{BB962C8B-B14F-4D97-AF65-F5344CB8AC3E}">
        <p14:creationId xmlns:p14="http://schemas.microsoft.com/office/powerpoint/2010/main" val="24487764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lstStyle/>
          <a:p>
            <a:r>
              <a:rPr lang="en-GB" dirty="0"/>
              <a:t>High rate of Road Traffic Accidents—2nd on WHO weighted scale of countries.</a:t>
            </a:r>
          </a:p>
          <a:p>
            <a:endParaRPr lang="en-GB" dirty="0"/>
          </a:p>
          <a:p>
            <a:r>
              <a:rPr lang="en-GB" dirty="0"/>
              <a:t>Nigeria has 2nd highest number of HIV infected persons in Africa.</a:t>
            </a:r>
          </a:p>
          <a:p>
            <a:endParaRPr lang="en-GB" dirty="0"/>
          </a:p>
          <a:p>
            <a:r>
              <a:rPr lang="en-GB" dirty="0"/>
              <a:t>Growing burden of  Non-Communicable Diseases</a:t>
            </a:r>
          </a:p>
          <a:p>
            <a:endParaRPr lang="en-GB" dirty="0"/>
          </a:p>
        </p:txBody>
      </p:sp>
    </p:spTree>
    <p:extLst>
      <p:ext uri="{BB962C8B-B14F-4D97-AF65-F5344CB8AC3E}">
        <p14:creationId xmlns:p14="http://schemas.microsoft.com/office/powerpoint/2010/main" val="29505097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33400"/>
            <a:ext cx="7635240" cy="6172200"/>
          </a:xfrm>
        </p:spPr>
        <p:txBody>
          <a:bodyPr>
            <a:normAutofit/>
          </a:bodyPr>
          <a:lstStyle/>
          <a:p>
            <a:pPr marL="406400" indent="-406400" algn="ctr">
              <a:lnSpc>
                <a:spcPts val="2600"/>
              </a:lnSpc>
            </a:pPr>
            <a:r>
              <a:rPr lang="en-US" sz="3200" b="1" dirty="0" smtClean="0">
                <a:solidFill>
                  <a:srgbClr val="FF0000"/>
                </a:solidFill>
                <a:effectLst>
                  <a:outerShdw blurRad="38100" dist="38100" dir="2700000" algn="tl">
                    <a:srgbClr val="000000">
                      <a:alpha val="43137"/>
                    </a:srgbClr>
                  </a:outerShdw>
                </a:effectLst>
              </a:rPr>
              <a:t>OUTLINE</a:t>
            </a:r>
          </a:p>
          <a:p>
            <a:pPr marL="406400" indent="-406400" algn="ctr"/>
            <a:endParaRPr lang="en-GB" sz="900" dirty="0" smtClean="0"/>
          </a:p>
          <a:p>
            <a:pPr marL="342900" indent="-342900">
              <a:lnSpc>
                <a:spcPts val="2500"/>
              </a:lnSpc>
              <a:buFont typeface="Wingdings" pitchFamily="2" charset="2"/>
              <a:buChar char="v"/>
            </a:pPr>
            <a:r>
              <a:rPr lang="en-GB" sz="1800" b="1" dirty="0" smtClean="0">
                <a:effectLst>
                  <a:outerShdw blurRad="38100" dist="38100" dir="2700000" algn="tl">
                    <a:srgbClr val="000000">
                      <a:alpha val="43137"/>
                    </a:srgbClr>
                  </a:outerShdw>
                </a:effectLst>
              </a:rPr>
              <a:t>PROTOCOL</a:t>
            </a:r>
          </a:p>
          <a:p>
            <a:pPr marL="342900" indent="-342900">
              <a:lnSpc>
                <a:spcPts val="2500"/>
              </a:lnSpc>
              <a:buFont typeface="Wingdings" pitchFamily="2" charset="2"/>
              <a:buChar char="v"/>
            </a:pPr>
            <a:r>
              <a:rPr lang="en-GB" sz="1800" dirty="0"/>
              <a:t>SETTING THE </a:t>
            </a:r>
            <a:r>
              <a:rPr lang="en-GB" sz="1800" dirty="0" smtClean="0"/>
              <a:t>SCENE---UNRAVELING THE BASIS FOR THE LECTURE.</a:t>
            </a:r>
          </a:p>
          <a:p>
            <a:pPr marL="342900" indent="-342900">
              <a:lnSpc>
                <a:spcPts val="2500"/>
              </a:lnSpc>
              <a:buFont typeface="Wingdings" pitchFamily="2" charset="2"/>
              <a:buChar char="v"/>
            </a:pPr>
            <a:r>
              <a:rPr lang="en-GB" sz="1800" dirty="0" smtClean="0"/>
              <a:t>OBJECTIVES OF THE LECTURE.</a:t>
            </a:r>
          </a:p>
          <a:p>
            <a:pPr marL="342900" indent="-342900">
              <a:lnSpc>
                <a:spcPts val="2500"/>
              </a:lnSpc>
              <a:buFont typeface="Wingdings" pitchFamily="2" charset="2"/>
              <a:buChar char="v"/>
            </a:pPr>
            <a:r>
              <a:rPr lang="en-GB" sz="1800" dirty="0" smtClean="0"/>
              <a:t>INTRODUCTORY DEFINITION OF TERMS.</a:t>
            </a:r>
          </a:p>
          <a:p>
            <a:pPr marL="342900" indent="-342900">
              <a:lnSpc>
                <a:spcPts val="2500"/>
              </a:lnSpc>
              <a:buFont typeface="Wingdings" pitchFamily="2" charset="2"/>
              <a:buChar char="v"/>
            </a:pPr>
            <a:r>
              <a:rPr lang="en-GB" sz="1800" dirty="0" smtClean="0"/>
              <a:t>BASIS AND QUEST FOR NATIONAL HEALTH ACT (NHA).</a:t>
            </a:r>
          </a:p>
          <a:p>
            <a:pPr marL="342900" indent="-342900">
              <a:lnSpc>
                <a:spcPts val="2500"/>
              </a:lnSpc>
              <a:buFont typeface="Wingdings" pitchFamily="2" charset="2"/>
              <a:buChar char="v"/>
            </a:pPr>
            <a:r>
              <a:rPr lang="en-GB" sz="1800" dirty="0" smtClean="0"/>
              <a:t>HISTORICAL  PER-EGRINATION OF THE NHA.</a:t>
            </a:r>
          </a:p>
          <a:p>
            <a:pPr marL="342900" indent="-342900">
              <a:lnSpc>
                <a:spcPts val="2500"/>
              </a:lnSpc>
              <a:buFont typeface="Wingdings" pitchFamily="2" charset="2"/>
              <a:buChar char="v"/>
            </a:pPr>
            <a:r>
              <a:rPr lang="en-GB" sz="1800" dirty="0" smtClean="0"/>
              <a:t>FORM AND NATURE OF THE NHA.</a:t>
            </a:r>
          </a:p>
          <a:p>
            <a:pPr marL="342900" indent="-342900">
              <a:lnSpc>
                <a:spcPts val="2500"/>
              </a:lnSpc>
              <a:buFont typeface="Wingdings" pitchFamily="2" charset="2"/>
              <a:buChar char="v"/>
            </a:pPr>
            <a:r>
              <a:rPr lang="en-GB" sz="1800" dirty="0" smtClean="0"/>
              <a:t>ESSENTIAL FEATURES/RAMIFICATIONS OF THE NHA.</a:t>
            </a:r>
          </a:p>
          <a:p>
            <a:pPr marL="342900" indent="-342900">
              <a:lnSpc>
                <a:spcPts val="2500"/>
              </a:lnSpc>
              <a:buFont typeface="Wingdings" pitchFamily="2" charset="2"/>
              <a:buChar char="v"/>
            </a:pPr>
            <a:r>
              <a:rPr lang="en-GB" sz="1800" dirty="0" smtClean="0"/>
              <a:t>IMPLICATIONS OF THE NHA.</a:t>
            </a:r>
          </a:p>
          <a:p>
            <a:pPr marL="342900" indent="-342900">
              <a:lnSpc>
                <a:spcPts val="2500"/>
              </a:lnSpc>
              <a:buFont typeface="Wingdings" pitchFamily="2" charset="2"/>
              <a:buChar char="v"/>
            </a:pPr>
            <a:r>
              <a:rPr lang="en-GB" sz="1800" dirty="0" smtClean="0"/>
              <a:t>RECOMMENDATIONS.</a:t>
            </a:r>
          </a:p>
          <a:p>
            <a:pPr marL="342900" indent="-342900">
              <a:lnSpc>
                <a:spcPts val="2500"/>
              </a:lnSpc>
              <a:buFont typeface="Wingdings" pitchFamily="2" charset="2"/>
              <a:buChar char="v"/>
            </a:pPr>
            <a:r>
              <a:rPr lang="en-GB" sz="1800" dirty="0" smtClean="0"/>
              <a:t>CONCLUSION. </a:t>
            </a:r>
          </a:p>
          <a:p>
            <a:endParaRPr lang="en-US" sz="2800" dirty="0" smtClean="0"/>
          </a:p>
          <a:p>
            <a:pPr marL="370332" indent="-342900">
              <a:lnSpc>
                <a:spcPts val="4000"/>
              </a:lnSpc>
              <a:buFont typeface="Wingdings" pitchFamily="2" charset="2"/>
              <a:buChar char="v"/>
            </a:pPr>
            <a:endParaRPr lang="en-US" sz="2800" dirty="0"/>
          </a:p>
          <a:p>
            <a:pPr marL="370332" indent="-342900">
              <a:lnSpc>
                <a:spcPts val="4000"/>
              </a:lnSpc>
              <a:buFont typeface="Wingdings" pitchFamily="2" charset="2"/>
              <a:buChar char="v"/>
            </a:pPr>
            <a:endParaRPr lang="en-US" sz="2800" dirty="0"/>
          </a:p>
          <a:p>
            <a:pPr>
              <a:lnSpc>
                <a:spcPts val="4000"/>
              </a:lnSpc>
            </a:pPr>
            <a:endParaRPr lang="en-US" sz="2800" dirty="0" smtClean="0"/>
          </a:p>
          <a:p>
            <a:endParaRPr lang="en-US" sz="2400" dirty="0"/>
          </a:p>
        </p:txBody>
      </p:sp>
    </p:spTree>
    <p:extLst>
      <p:ext uri="{BB962C8B-B14F-4D97-AF65-F5344CB8AC3E}">
        <p14:creationId xmlns:p14="http://schemas.microsoft.com/office/powerpoint/2010/main" val="32233168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sp>
        <p:nvSpPr>
          <p:cNvPr id="3" name="Content Placeholder 2"/>
          <p:cNvSpPr>
            <a:spLocks noGrp="1"/>
          </p:cNvSpPr>
          <p:nvPr>
            <p:ph idx="1"/>
          </p:nvPr>
        </p:nvSpPr>
        <p:spPr/>
        <p:txBody>
          <a:bodyPr>
            <a:normAutofit fontScale="85000" lnSpcReduction="20000"/>
          </a:bodyPr>
          <a:lstStyle/>
          <a:p>
            <a:r>
              <a:rPr lang="en-GB" dirty="0" smtClean="0"/>
              <a:t>Cumulative </a:t>
            </a:r>
            <a:r>
              <a:rPr lang="en-GB" dirty="0"/>
              <a:t>years of military misadventure in governance, political instability, policy inconsistency and poor governance</a:t>
            </a:r>
            <a:r>
              <a:rPr lang="en-GB" dirty="0" smtClean="0"/>
              <a:t>.</a:t>
            </a:r>
          </a:p>
          <a:p>
            <a:pPr marL="82296" indent="0">
              <a:buNone/>
            </a:pPr>
            <a:endParaRPr lang="en-GB" dirty="0"/>
          </a:p>
          <a:p>
            <a:r>
              <a:rPr lang="en-GB" dirty="0"/>
              <a:t>Poor political commitment to health</a:t>
            </a:r>
            <a:r>
              <a:rPr lang="en-GB" dirty="0" smtClean="0"/>
              <a:t>.</a:t>
            </a:r>
          </a:p>
          <a:p>
            <a:pPr marL="82296" indent="0">
              <a:buNone/>
            </a:pPr>
            <a:endParaRPr lang="en-GB" dirty="0"/>
          </a:p>
          <a:p>
            <a:r>
              <a:rPr lang="en-GB" dirty="0"/>
              <a:t>Poor funding and budgetary provisions for health.</a:t>
            </a:r>
          </a:p>
          <a:p>
            <a:r>
              <a:rPr lang="en-GB" dirty="0"/>
              <a:t>Average sectoral allocation to the health sector at the federal level from 2009 to date: 5.34%. </a:t>
            </a:r>
          </a:p>
          <a:p>
            <a:endParaRPr lang="en-GB" dirty="0"/>
          </a:p>
          <a:p>
            <a:r>
              <a:rPr lang="en-GB" dirty="0"/>
              <a:t>2009(4.3%); 2010(3.7%); 2011(5.4%); 2012(6%); 2013(6.04%); 2014(5.7%); 2015(5.4%).</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087266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sz="3600" b="1" smtClean="0">
                <a:solidFill>
                  <a:srgbClr val="FF0000"/>
                </a:solidFill>
              </a:rPr>
              <a:t>Health expenditure patterns</a:t>
            </a:r>
            <a:br>
              <a:rPr lang="en-GB" sz="3600" b="1" smtClean="0">
                <a:solidFill>
                  <a:srgbClr val="FF0000"/>
                </a:solidFill>
              </a:rPr>
            </a:br>
            <a:r>
              <a:rPr lang="en-GB" sz="1200" b="1" smtClean="0"/>
              <a:t>(Data from National Health Accounts 2003)</a:t>
            </a:r>
          </a:p>
        </p:txBody>
      </p:sp>
      <p:pic>
        <p:nvPicPr>
          <p:cNvPr id="43011" name="Content Placeholder 3"/>
          <p:cNvPicPr>
            <a:picLocks noGrp="1" noChangeAspect="1" noChangeArrowheads="1"/>
          </p:cNvPicPr>
          <p:nvPr>
            <p:ph idx="1"/>
          </p:nvPr>
        </p:nvPicPr>
        <p:blipFill>
          <a:blip r:embed="rId2"/>
          <a:srcRect/>
          <a:stretch>
            <a:fillRect/>
          </a:stretch>
        </p:blipFill>
        <p:spPr>
          <a:xfrm>
            <a:off x="1452563" y="1600200"/>
            <a:ext cx="5476875" cy="4873625"/>
          </a:xfr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8153400" cy="525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7694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406640" cy="609600"/>
          </a:xfrm>
        </p:spPr>
        <p:txBody>
          <a:bodyPr>
            <a:normAutofit/>
          </a:bodyPr>
          <a:lstStyle/>
          <a:p>
            <a:pPr algn="ctr"/>
            <a:r>
              <a:rPr lang="en-US" sz="2400" b="1" dirty="0" smtClean="0">
                <a:solidFill>
                  <a:srgbClr val="FF0000"/>
                </a:solidFill>
              </a:rPr>
              <a:t>HISTORICAL PER-EGRINATION OF THE NHA</a:t>
            </a:r>
            <a:endParaRPr lang="en-US" sz="2400" b="1" dirty="0">
              <a:solidFill>
                <a:srgbClr val="FF0000"/>
              </a:solidFill>
            </a:endParaRPr>
          </a:p>
        </p:txBody>
      </p:sp>
      <p:sp>
        <p:nvSpPr>
          <p:cNvPr id="3" name="Subtitle 2"/>
          <p:cNvSpPr>
            <a:spLocks noGrp="1"/>
          </p:cNvSpPr>
          <p:nvPr>
            <p:ph type="subTitle" idx="1"/>
          </p:nvPr>
        </p:nvSpPr>
        <p:spPr>
          <a:xfrm>
            <a:off x="1371600" y="1143000"/>
            <a:ext cx="7406640" cy="5257800"/>
          </a:xfrm>
        </p:spPr>
        <p:txBody>
          <a:bodyPr>
            <a:normAutofit/>
          </a:bodyPr>
          <a:lstStyle/>
          <a:p>
            <a:pPr marL="484632" lvl="0" indent="-457200">
              <a:lnSpc>
                <a:spcPts val="3600"/>
              </a:lnSpc>
              <a:buFont typeface="Wingdings" pitchFamily="2" charset="2"/>
              <a:buChar char="v"/>
            </a:pPr>
            <a:r>
              <a:rPr lang="en-US" sz="1800" dirty="0" smtClean="0"/>
              <a:t>A Tortuous Journey</a:t>
            </a:r>
          </a:p>
          <a:p>
            <a:pPr marL="484632" lvl="0" indent="-457200">
              <a:lnSpc>
                <a:spcPts val="3600"/>
              </a:lnSpc>
              <a:buFont typeface="Wingdings" pitchFamily="2" charset="2"/>
              <a:buChar char="v"/>
            </a:pPr>
            <a:r>
              <a:rPr lang="en-US" sz="1800" dirty="0" smtClean="0"/>
              <a:t>1964 advocacy by NMA</a:t>
            </a:r>
          </a:p>
          <a:p>
            <a:pPr marL="484632" lvl="0" indent="-457200">
              <a:lnSpc>
                <a:spcPts val="3600"/>
              </a:lnSpc>
              <a:buFont typeface="Wingdings" pitchFamily="2" charset="2"/>
              <a:buChar char="v"/>
            </a:pPr>
            <a:r>
              <a:rPr lang="en-US" sz="1800" dirty="0" smtClean="0"/>
              <a:t>2002—CAP/ </a:t>
            </a:r>
            <a:r>
              <a:rPr lang="en-US" sz="1800" dirty="0" err="1" smtClean="0"/>
              <a:t>Herfon</a:t>
            </a:r>
            <a:r>
              <a:rPr lang="en-US" sz="1800" dirty="0" smtClean="0"/>
              <a:t>;  Nigeria was </a:t>
            </a:r>
            <a:r>
              <a:rPr lang="en-US" sz="1800" b="1" dirty="0" smtClean="0"/>
              <a:t>187/191</a:t>
            </a:r>
            <a:r>
              <a:rPr lang="en-US" sz="1800" dirty="0" smtClean="0"/>
              <a:t> countries by WHO.</a:t>
            </a:r>
          </a:p>
          <a:p>
            <a:pPr marL="484632" lvl="0" indent="-457200">
              <a:lnSpc>
                <a:spcPts val="3600"/>
              </a:lnSpc>
              <a:buFont typeface="Wingdings" pitchFamily="2" charset="2"/>
              <a:buChar char="v"/>
            </a:pPr>
            <a:r>
              <a:rPr lang="en-US" sz="1800" dirty="0" smtClean="0"/>
              <a:t>2004 – Production of 1</a:t>
            </a:r>
            <a:r>
              <a:rPr lang="en-US" sz="1800" baseline="30000" dirty="0" smtClean="0"/>
              <a:t>st</a:t>
            </a:r>
            <a:r>
              <a:rPr lang="en-US" sz="1800" dirty="0" smtClean="0"/>
              <a:t> Draft Executive Bill</a:t>
            </a:r>
          </a:p>
          <a:p>
            <a:pPr marL="1143000" lvl="0" indent="-571500">
              <a:lnSpc>
                <a:spcPts val="3600"/>
              </a:lnSpc>
              <a:buFontTx/>
              <a:buChar char="-"/>
            </a:pPr>
            <a:r>
              <a:rPr lang="en-US" sz="1800" dirty="0" smtClean="0"/>
              <a:t>Harmonization of versions; ---Processing of bill by the Senate.</a:t>
            </a:r>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6200"/>
            <a:ext cx="7406640" cy="609600"/>
          </a:xfrm>
        </p:spPr>
        <p:txBody>
          <a:bodyPr>
            <a:normAutofit/>
          </a:bodyPr>
          <a:lstStyle/>
          <a:p>
            <a:pPr algn="ctr"/>
            <a:endParaRPr lang="en-US" sz="3200" dirty="0"/>
          </a:p>
        </p:txBody>
      </p:sp>
      <p:sp>
        <p:nvSpPr>
          <p:cNvPr id="3" name="Subtitle 2"/>
          <p:cNvSpPr>
            <a:spLocks noGrp="1"/>
          </p:cNvSpPr>
          <p:nvPr>
            <p:ph type="subTitle" idx="1"/>
          </p:nvPr>
        </p:nvSpPr>
        <p:spPr>
          <a:xfrm>
            <a:off x="1371600" y="152400"/>
            <a:ext cx="7406640" cy="6248400"/>
          </a:xfrm>
        </p:spPr>
        <p:txBody>
          <a:bodyPr>
            <a:normAutofit fontScale="85000" lnSpcReduction="10000"/>
          </a:bodyPr>
          <a:lstStyle/>
          <a:p>
            <a:pPr marL="484632" lvl="0" indent="-457200">
              <a:lnSpc>
                <a:spcPts val="3600"/>
              </a:lnSpc>
              <a:buFont typeface="Wingdings" pitchFamily="2" charset="2"/>
              <a:buChar char="v"/>
            </a:pPr>
            <a:r>
              <a:rPr lang="en-GB" sz="1800" dirty="0"/>
              <a:t>May 19, 2011 – Both houses of the 6th Assembly passed the NHB following series of protests,</a:t>
            </a:r>
            <a:r>
              <a:rPr lang="en-GB" sz="1800" b="1" dirty="0"/>
              <a:t> but presidential assent was not given.</a:t>
            </a:r>
          </a:p>
          <a:p>
            <a:pPr marL="484632" lvl="0" indent="-457200">
              <a:lnSpc>
                <a:spcPts val="3600"/>
              </a:lnSpc>
              <a:buFont typeface="Wingdings" pitchFamily="2" charset="2"/>
              <a:buChar char="v"/>
            </a:pPr>
            <a:r>
              <a:rPr lang="en-GB" sz="1800" b="1" dirty="0"/>
              <a:t>2012 – Recommencement of struggle with 7th Assembly </a:t>
            </a:r>
          </a:p>
          <a:p>
            <a:pPr marL="484632" lvl="0" indent="-457200">
              <a:lnSpc>
                <a:spcPts val="3600"/>
              </a:lnSpc>
              <a:buFont typeface="Wingdings" pitchFamily="2" charset="2"/>
              <a:buChar char="v"/>
            </a:pPr>
            <a:r>
              <a:rPr lang="en-US" sz="1800" b="1" dirty="0" smtClean="0"/>
              <a:t>Monday Feb. 11, 2013 </a:t>
            </a:r>
            <a:r>
              <a:rPr lang="en-US" sz="1800" dirty="0" smtClean="0"/>
              <a:t>- </a:t>
            </a:r>
            <a:r>
              <a:rPr lang="en-US" sz="1800" b="1" dirty="0" smtClean="0"/>
              <a:t> </a:t>
            </a:r>
            <a:r>
              <a:rPr lang="en-US" sz="1800" dirty="0" smtClean="0"/>
              <a:t> Public hearing by Senate Committee on Health </a:t>
            </a:r>
            <a:r>
              <a:rPr lang="en-US" sz="1800" b="1" dirty="0" smtClean="0"/>
              <a:t>with unprecedented mobilization for passage of NHB 2012 by NMA</a:t>
            </a:r>
            <a:r>
              <a:rPr lang="en-US" sz="1800" dirty="0" smtClean="0"/>
              <a:t>. </a:t>
            </a:r>
          </a:p>
          <a:p>
            <a:pPr marL="484632" lvl="0" indent="-457200">
              <a:lnSpc>
                <a:spcPts val="3600"/>
              </a:lnSpc>
              <a:buFont typeface="Wingdings" pitchFamily="2" charset="2"/>
              <a:buChar char="v"/>
            </a:pPr>
            <a:r>
              <a:rPr lang="en-GB" sz="1800" b="1" dirty="0"/>
              <a:t>Oct. 8, 2013</a:t>
            </a:r>
            <a:r>
              <a:rPr lang="en-GB" sz="1800" dirty="0"/>
              <a:t> – President </a:t>
            </a:r>
            <a:r>
              <a:rPr lang="en-GB" sz="1800" dirty="0" err="1"/>
              <a:t>Goodluck</a:t>
            </a:r>
            <a:r>
              <a:rPr lang="en-GB" sz="1800" dirty="0"/>
              <a:t> Jonathan (GCFR) makes firm promise to NMA under my leadership. </a:t>
            </a:r>
            <a:r>
              <a:rPr lang="en-GB" sz="1800" dirty="0" smtClean="0"/>
              <a:t> </a:t>
            </a:r>
            <a:endParaRPr lang="en-GB" sz="1800" dirty="0"/>
          </a:p>
          <a:p>
            <a:pPr marL="484632" lvl="0" indent="-457200">
              <a:lnSpc>
                <a:spcPts val="3600"/>
              </a:lnSpc>
              <a:buFont typeface="Wingdings" pitchFamily="2" charset="2"/>
              <a:buChar char="v"/>
            </a:pPr>
            <a:r>
              <a:rPr lang="en-GB" sz="1800" b="1" dirty="0"/>
              <a:t>19th February, 2014</a:t>
            </a:r>
            <a:r>
              <a:rPr lang="en-GB" sz="1800" dirty="0"/>
              <a:t> – Senate passes NHB </a:t>
            </a:r>
            <a:r>
              <a:rPr lang="en-GB" sz="1800" dirty="0" smtClean="0"/>
              <a:t>2012 after 3</a:t>
            </a:r>
            <a:r>
              <a:rPr lang="en-GB" sz="1800" baseline="30000" dirty="0" smtClean="0"/>
              <a:t>rd</a:t>
            </a:r>
            <a:r>
              <a:rPr lang="en-GB" sz="1800" dirty="0" smtClean="0"/>
              <a:t> reading.</a:t>
            </a:r>
            <a:endParaRPr lang="en-GB" sz="1800" dirty="0"/>
          </a:p>
          <a:p>
            <a:pPr marL="484632" lvl="0" indent="-457200">
              <a:lnSpc>
                <a:spcPts val="3600"/>
              </a:lnSpc>
              <a:buFont typeface="Wingdings" pitchFamily="2" charset="2"/>
              <a:buChar char="v"/>
            </a:pPr>
            <a:r>
              <a:rPr lang="en-GB" sz="1800" dirty="0"/>
              <a:t>HOR follows same path. </a:t>
            </a:r>
          </a:p>
          <a:p>
            <a:pPr marL="484632" lvl="0" indent="-457200">
              <a:lnSpc>
                <a:spcPts val="3600"/>
              </a:lnSpc>
              <a:buFont typeface="Wingdings" pitchFamily="2" charset="2"/>
              <a:buChar char="v"/>
            </a:pPr>
            <a:r>
              <a:rPr lang="en-GB" sz="1800" dirty="0"/>
              <a:t>Sep. – Oct. 2014 – Harmonization of versions</a:t>
            </a:r>
          </a:p>
          <a:p>
            <a:pPr marL="484632" lvl="0" indent="-457200">
              <a:lnSpc>
                <a:spcPts val="3600"/>
              </a:lnSpc>
              <a:buFont typeface="Wingdings" pitchFamily="2" charset="2"/>
              <a:buChar char="v"/>
            </a:pPr>
            <a:r>
              <a:rPr lang="en-GB" sz="1800" b="1" dirty="0"/>
              <a:t>Dec. 9, 2014 – Presidential assent at last </a:t>
            </a:r>
          </a:p>
          <a:p>
            <a:pPr marL="484632" lvl="0" indent="-457200">
              <a:lnSpc>
                <a:spcPts val="3600"/>
              </a:lnSpc>
              <a:buFont typeface="Wingdings" pitchFamily="2" charset="2"/>
              <a:buChar char="v"/>
            </a:pPr>
            <a:r>
              <a:rPr lang="en-GB" sz="1800" dirty="0"/>
              <a:t>NHB transformed to NHA. </a:t>
            </a:r>
          </a:p>
          <a:p>
            <a:pPr lvl="0">
              <a:lnSpc>
                <a:spcPts val="3600"/>
              </a:lnSpc>
            </a:pPr>
            <a:endParaRPr lang="en-GB" sz="1800" dirty="0"/>
          </a:p>
          <a:p>
            <a:pPr marL="484632" lvl="0" indent="-457200">
              <a:lnSpc>
                <a:spcPts val="3600"/>
              </a:lnSpc>
              <a:buFont typeface="Wingdings" pitchFamily="2" charset="2"/>
              <a:buChar char="v"/>
            </a:pPr>
            <a:endParaRPr lang="en-GB" sz="1800" dirty="0"/>
          </a:p>
          <a:p>
            <a:pPr marL="484632" lvl="0" indent="-457200">
              <a:lnSpc>
                <a:spcPts val="3600"/>
              </a:lnSpc>
              <a:buFont typeface="Wingdings" pitchFamily="2" charset="2"/>
              <a:buChar char="v"/>
            </a:pPr>
            <a:endParaRPr lang="en-GB" sz="1800" dirty="0"/>
          </a:p>
          <a:p>
            <a:pPr marL="484632" lvl="0" indent="-457200">
              <a:lnSpc>
                <a:spcPts val="3600"/>
              </a:lnSpc>
              <a:buFont typeface="Wingdings" pitchFamily="2" charset="2"/>
              <a:buChar char="v"/>
            </a:pPr>
            <a:endParaRPr lang="en-US" sz="1800" dirty="0" smtClean="0"/>
          </a:p>
          <a:p>
            <a:pPr marL="484632" lvl="0" indent="-457200">
              <a:buFont typeface="Wingdings" pitchFamily="2" charset="2"/>
              <a:buChar char="v"/>
            </a:pPr>
            <a:endParaRPr lang="en-US" sz="1800" dirty="0"/>
          </a:p>
          <a:p>
            <a:endParaRPr lang="en-US" sz="1800"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7406640" cy="1167384"/>
          </a:xfrm>
        </p:spPr>
        <p:txBody>
          <a:bodyPr>
            <a:normAutofit/>
          </a:bodyPr>
          <a:lstStyle/>
          <a:p>
            <a:pPr algn="ctr"/>
            <a:r>
              <a:rPr lang="en-US" sz="3200" b="1" dirty="0" smtClean="0">
                <a:solidFill>
                  <a:srgbClr val="FF0000"/>
                </a:solidFill>
              </a:rPr>
              <a:t>FORM &amp; NATURE OF THE NHA</a:t>
            </a:r>
            <a:endParaRPr lang="en-US" sz="3200" b="1" dirty="0">
              <a:solidFill>
                <a:srgbClr val="FF0000"/>
              </a:solidFill>
            </a:endParaRPr>
          </a:p>
        </p:txBody>
      </p:sp>
      <p:sp>
        <p:nvSpPr>
          <p:cNvPr id="3" name="Subtitle 2"/>
          <p:cNvSpPr>
            <a:spLocks noGrp="1"/>
          </p:cNvSpPr>
          <p:nvPr>
            <p:ph type="subTitle" idx="1"/>
          </p:nvPr>
        </p:nvSpPr>
        <p:spPr>
          <a:xfrm>
            <a:off x="1371600" y="1905000"/>
            <a:ext cx="7406640" cy="4648200"/>
          </a:xfrm>
        </p:spPr>
        <p:txBody>
          <a:bodyPr/>
          <a:lstStyle/>
          <a:p>
            <a:pPr marL="484632" lvl="0" indent="-457200">
              <a:lnSpc>
                <a:spcPts val="3600"/>
              </a:lnSpc>
              <a:buFont typeface="Wingdings" pitchFamily="2" charset="2"/>
              <a:buChar char="v"/>
            </a:pPr>
            <a:r>
              <a:rPr lang="en-US" dirty="0" smtClean="0"/>
              <a:t>A 47 page document</a:t>
            </a:r>
          </a:p>
          <a:p>
            <a:pPr marL="484632" lvl="0" indent="-457200">
              <a:lnSpc>
                <a:spcPts val="3600"/>
              </a:lnSpc>
              <a:buFont typeface="Wingdings" pitchFamily="2" charset="2"/>
              <a:buChar char="v"/>
            </a:pPr>
            <a:r>
              <a:rPr lang="en-US" dirty="0" smtClean="0"/>
              <a:t>7 Parts</a:t>
            </a:r>
          </a:p>
          <a:p>
            <a:pPr marL="484632" lvl="0" indent="-457200">
              <a:lnSpc>
                <a:spcPts val="3600"/>
              </a:lnSpc>
              <a:buFont typeface="Wingdings" pitchFamily="2" charset="2"/>
              <a:buChar char="v"/>
            </a:pPr>
            <a:r>
              <a:rPr lang="en-US" dirty="0" smtClean="0"/>
              <a:t>65 Sections</a:t>
            </a:r>
          </a:p>
          <a:p>
            <a:pPr marL="484632" lvl="0" indent="-457200"/>
            <a:endParaRPr lang="en-US" dirty="0" smtClean="0"/>
          </a:p>
          <a:p>
            <a:pPr marL="484632" lvl="0" indent="-457200"/>
            <a:endParaRPr lang="en-US" sz="12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7406640" cy="1014984"/>
          </a:xfrm>
        </p:spPr>
        <p:txBody>
          <a:bodyPr>
            <a:normAutofit/>
          </a:bodyPr>
          <a:lstStyle/>
          <a:p>
            <a:pPr algn="ctr"/>
            <a:r>
              <a:rPr lang="en-US" sz="2800" b="1" dirty="0" smtClean="0">
                <a:solidFill>
                  <a:srgbClr val="FF0000"/>
                </a:solidFill>
              </a:rPr>
              <a:t>ESSENTIAL FEATURES OF THE NHA</a:t>
            </a:r>
            <a:endParaRPr lang="en-US" sz="2800" b="1" dirty="0">
              <a:solidFill>
                <a:srgbClr val="FF0000"/>
              </a:solidFill>
            </a:endParaRPr>
          </a:p>
        </p:txBody>
      </p:sp>
      <p:sp>
        <p:nvSpPr>
          <p:cNvPr id="3" name="Subtitle 2"/>
          <p:cNvSpPr>
            <a:spLocks noGrp="1"/>
          </p:cNvSpPr>
          <p:nvPr>
            <p:ph type="subTitle" idx="1"/>
          </p:nvPr>
        </p:nvSpPr>
        <p:spPr>
          <a:xfrm>
            <a:off x="1371600" y="1371600"/>
            <a:ext cx="7406640" cy="5181600"/>
          </a:xfrm>
        </p:spPr>
        <p:txBody>
          <a:bodyPr/>
          <a:lstStyle/>
          <a:p>
            <a:pPr marL="484632" lvl="0" indent="-457200"/>
            <a:r>
              <a:rPr lang="en-US" sz="2400" b="1" dirty="0" smtClean="0"/>
              <a:t>Part </a:t>
            </a:r>
            <a:r>
              <a:rPr lang="en-US" sz="2400" b="1" dirty="0" smtClean="0">
                <a:latin typeface="Times New Roman" pitchFamily="18" charset="0"/>
                <a:cs typeface="Times New Roman" pitchFamily="18" charset="0"/>
              </a:rPr>
              <a:t>1--</a:t>
            </a:r>
            <a:r>
              <a:rPr lang="en-GB" sz="1600" b="1" dirty="0">
                <a:latin typeface="Times New Roman" pitchFamily="18" charset="0"/>
                <a:cs typeface="Times New Roman" pitchFamily="18" charset="0"/>
              </a:rPr>
              <a:t>RESPONSIBILITY FOR HEALTH AND ELIGIBILITY FOR HEALTH SERVICES AND ESTABLISHMENT OF NATIONAL HEALTH SYSTEM</a:t>
            </a:r>
            <a:endParaRPr lang="en-US" sz="1600" b="1" dirty="0" smtClean="0">
              <a:latin typeface="Times New Roman" pitchFamily="18" charset="0"/>
              <a:cs typeface="Times New Roman" pitchFamily="18" charset="0"/>
            </a:endParaRPr>
          </a:p>
          <a:p>
            <a:pPr marL="484632" lvl="0" indent="-457200"/>
            <a:r>
              <a:rPr lang="en-US" sz="2400" b="1" dirty="0" smtClean="0"/>
              <a:t>S</a:t>
            </a:r>
            <a:r>
              <a:rPr lang="en-US" sz="2400" b="1" dirty="0" smtClean="0">
                <a:latin typeface="Times New Roman" pitchFamily="18" charset="0"/>
                <a:cs typeface="Times New Roman" pitchFamily="18" charset="0"/>
              </a:rPr>
              <a:t>1</a:t>
            </a:r>
            <a:r>
              <a:rPr lang="en-US" sz="2400" b="1" dirty="0" smtClean="0"/>
              <a:t>(</a:t>
            </a:r>
            <a:r>
              <a:rPr lang="en-US" sz="2400" b="1" dirty="0" smtClean="0">
                <a:latin typeface="Times New Roman" pitchFamily="18" charset="0"/>
                <a:cs typeface="Times New Roman" pitchFamily="18" charset="0"/>
              </a:rPr>
              <a:t>1</a:t>
            </a:r>
            <a:r>
              <a:rPr lang="en-US" sz="2400" b="1" dirty="0" smtClean="0"/>
              <a:t>)</a:t>
            </a:r>
          </a:p>
          <a:p>
            <a:pPr marL="484632" lvl="0" indent="-457200" algn="just">
              <a:lnSpc>
                <a:spcPts val="2900"/>
              </a:lnSpc>
              <a:buFont typeface="Wingdings" pitchFamily="2" charset="2"/>
              <a:buChar char="v"/>
            </a:pPr>
            <a:r>
              <a:rPr lang="en-US" sz="2300" dirty="0" smtClean="0"/>
              <a:t>Established for the Federation the National Health System which shall define  &amp; provide a framework for standards  &amp;  regulation of health services</a:t>
            </a:r>
          </a:p>
          <a:p>
            <a:pPr marL="484632" lvl="0" indent="-457200" algn="just">
              <a:lnSpc>
                <a:spcPts val="2900"/>
              </a:lnSpc>
              <a:buFont typeface="Wingdings" pitchFamily="2" charset="2"/>
              <a:buChar char="v"/>
            </a:pPr>
            <a:r>
              <a:rPr lang="en-US" sz="2300" dirty="0" smtClean="0"/>
              <a:t>The National Health System embraces both public &amp; private providers of health services </a:t>
            </a:r>
          </a:p>
          <a:p>
            <a:pPr marL="484632" lvl="0" indent="-457200" algn="just">
              <a:lnSpc>
                <a:spcPts val="2900"/>
              </a:lnSpc>
              <a:buFont typeface="Wingdings" pitchFamily="2" charset="2"/>
              <a:buChar char="v"/>
            </a:pPr>
            <a:r>
              <a:rPr lang="en-US" sz="2300" dirty="0" smtClean="0"/>
              <a:t> is expected to promote a spirit of co-operation &amp; shared responsibility  among all health care providers in the Federation</a:t>
            </a:r>
          </a:p>
          <a:p>
            <a:pPr marL="484632" lvl="0" indent="-457200"/>
            <a:endParaRPr lang="en-US" sz="12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371600"/>
            <a:ext cx="7406640" cy="4800600"/>
          </a:xfrm>
        </p:spPr>
        <p:txBody>
          <a:bodyPr>
            <a:normAutofit/>
          </a:bodyPr>
          <a:lstStyle/>
          <a:p>
            <a:pPr marL="484632" lvl="0" indent="-457200"/>
            <a:r>
              <a:rPr lang="en-US" sz="2400" b="1" dirty="0" smtClean="0"/>
              <a:t>Part </a:t>
            </a:r>
            <a:r>
              <a:rPr lang="en-US" sz="2400" b="1" dirty="0" smtClean="0">
                <a:latin typeface="Times New Roman" pitchFamily="18" charset="0"/>
                <a:cs typeface="Times New Roman" pitchFamily="18" charset="0"/>
              </a:rPr>
              <a:t>1</a:t>
            </a:r>
          </a:p>
          <a:p>
            <a:pPr marL="484632" lvl="0" indent="-457200"/>
            <a:r>
              <a:rPr lang="en-US" sz="2400" b="1" dirty="0" smtClean="0"/>
              <a:t>S</a:t>
            </a:r>
            <a:r>
              <a:rPr lang="en-US" sz="2400" b="1" dirty="0" smtClean="0">
                <a:latin typeface="Times New Roman" pitchFamily="18" charset="0"/>
                <a:cs typeface="Times New Roman" pitchFamily="18" charset="0"/>
              </a:rPr>
              <a:t>1</a:t>
            </a:r>
            <a:r>
              <a:rPr lang="en-US" sz="2400" b="1" dirty="0" smtClean="0"/>
              <a:t>(</a:t>
            </a:r>
            <a:r>
              <a:rPr lang="en-US" sz="2400" b="1" dirty="0" smtClean="0">
                <a:latin typeface="Times New Roman" pitchFamily="18" charset="0"/>
                <a:cs typeface="Times New Roman" pitchFamily="18" charset="0"/>
              </a:rPr>
              <a:t>1</a:t>
            </a:r>
            <a:r>
              <a:rPr lang="en-US" sz="2400" b="1" dirty="0" smtClean="0"/>
              <a:t>)</a:t>
            </a:r>
          </a:p>
          <a:p>
            <a:pPr marL="484632" lvl="0" indent="-457200" algn="just">
              <a:lnSpc>
                <a:spcPts val="2900"/>
              </a:lnSpc>
              <a:buFont typeface="Wingdings" pitchFamily="2" charset="2"/>
              <a:buChar char="v"/>
            </a:pPr>
            <a:r>
              <a:rPr lang="en-US" sz="2300" dirty="0" smtClean="0"/>
              <a:t>Is to provide for persons living in Nigeria the best possible health services within the limits of available resources. </a:t>
            </a:r>
          </a:p>
          <a:p>
            <a:pPr marL="484632" lvl="0" indent="-457200" algn="just">
              <a:lnSpc>
                <a:spcPts val="2900"/>
              </a:lnSpc>
              <a:buFont typeface="Wingdings" pitchFamily="2" charset="2"/>
              <a:buChar char="v"/>
            </a:pPr>
            <a:r>
              <a:rPr lang="en-US" sz="2300" dirty="0" smtClean="0"/>
              <a:t>Sets out the rights &amp; obligations of users, health care, health providers &amp; health establishments</a:t>
            </a:r>
          </a:p>
          <a:p>
            <a:pPr marL="484632" lvl="0" indent="-457200" algn="just">
              <a:lnSpc>
                <a:spcPts val="2900"/>
              </a:lnSpc>
              <a:buFont typeface="Wingdings" pitchFamily="2" charset="2"/>
              <a:buChar char="v"/>
            </a:pPr>
            <a:r>
              <a:rPr lang="en-US" sz="2300" dirty="0" smtClean="0"/>
              <a:t>Is expected to protect, promote &amp; fulfill the rights of all Nigerians to have access to a basic minimum package of health care services </a:t>
            </a:r>
            <a:r>
              <a:rPr lang="en-US" sz="2300" b="1" dirty="0" smtClean="0"/>
              <a:t>S3(3)</a:t>
            </a:r>
          </a:p>
          <a:p>
            <a:pPr marL="742950" lvl="0" indent="-171450" algn="just">
              <a:lnSpc>
                <a:spcPts val="2900"/>
              </a:lnSpc>
              <a:buFontTx/>
              <a:buChar char="-"/>
            </a:pPr>
            <a:r>
              <a:rPr lang="en-US" sz="2000" dirty="0" smtClean="0"/>
              <a:t>Fundamental right to health; </a:t>
            </a:r>
            <a:r>
              <a:rPr lang="en-US" sz="2000" dirty="0" err="1" smtClean="0"/>
              <a:t>vs</a:t>
            </a:r>
            <a:r>
              <a:rPr lang="en-US" sz="2000" dirty="0" smtClean="0"/>
              <a:t> chap 2 of 1999 </a:t>
            </a:r>
          </a:p>
          <a:p>
            <a:pPr marL="742950" lvl="0" indent="-171450" algn="just">
              <a:lnSpc>
                <a:spcPts val="2900"/>
              </a:lnSpc>
              <a:buFontTx/>
              <a:buChar char="-"/>
            </a:pPr>
            <a:endParaRPr lang="en-US" sz="2000" dirty="0" smtClean="0"/>
          </a:p>
          <a:p>
            <a:pPr marL="484632" lvl="0" indent="-457200" algn="just">
              <a:lnSpc>
                <a:spcPts val="2900"/>
              </a:lnSpc>
              <a:buFont typeface="Wingdings" pitchFamily="2" charset="2"/>
              <a:buChar char="v"/>
            </a:pPr>
            <a:endParaRPr lang="en-US" sz="2300" dirty="0" smtClean="0"/>
          </a:p>
          <a:p>
            <a:pPr marL="484632" lvl="0" indent="-457200"/>
            <a:endParaRPr lang="en-US" sz="12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fontScale="90000"/>
          </a:bodyPr>
          <a:lstStyle/>
          <a:p>
            <a:pPr algn="ctr"/>
            <a:r>
              <a:rPr lang="en-US" sz="3600" b="1" dirty="0" smtClean="0">
                <a:solidFill>
                  <a:srgbClr val="FF0000"/>
                </a:solidFill>
              </a:rPr>
              <a:t>ESSENTIAL FEATURES (CONT’D)</a:t>
            </a:r>
            <a:endParaRPr lang="en-US" sz="36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r>
              <a:rPr lang="en-US" sz="2400" b="1" dirty="0" smtClean="0"/>
              <a:t>Part </a:t>
            </a:r>
            <a:r>
              <a:rPr lang="en-US" sz="2400" b="1" dirty="0" smtClean="0">
                <a:latin typeface="Times New Roman" pitchFamily="18" charset="0"/>
                <a:cs typeface="Times New Roman" pitchFamily="18" charset="0"/>
              </a:rPr>
              <a:t>1</a:t>
            </a:r>
          </a:p>
          <a:p>
            <a:pPr marL="484632" lvl="0" indent="-457200"/>
            <a:r>
              <a:rPr lang="en-US" sz="2400" b="1" dirty="0" smtClean="0"/>
              <a:t>S</a:t>
            </a:r>
            <a:r>
              <a:rPr lang="en-US" sz="2400" b="1" dirty="0" smtClean="0">
                <a:latin typeface="Times New Roman" pitchFamily="18" charset="0"/>
                <a:cs typeface="Times New Roman" pitchFamily="18" charset="0"/>
              </a:rPr>
              <a:t>1</a:t>
            </a:r>
            <a:r>
              <a:rPr lang="en-US" sz="2400" b="1" dirty="0" smtClean="0"/>
              <a:t>(2)</a:t>
            </a:r>
          </a:p>
          <a:p>
            <a:pPr marL="484632" lvl="0" indent="-457200" algn="just">
              <a:lnSpc>
                <a:spcPts val="2900"/>
              </a:lnSpc>
              <a:buFont typeface="Wingdings" pitchFamily="2" charset="2"/>
              <a:buChar char="v"/>
            </a:pPr>
            <a:r>
              <a:rPr lang="en-US" sz="2400" dirty="0" smtClean="0"/>
              <a:t>Aside from incorporation of the traditional health authorities at the various levels of Government, the NHA incorporates: Ward Health Committees, Village Head Committees, Private Healthcare providers, Traditional Healthcare providers &amp; alternative Healthcare providers. </a:t>
            </a:r>
          </a:p>
          <a:p>
            <a:pPr marL="484632" lvl="0" indent="-457200" algn="just"/>
            <a:endParaRPr lang="en-US" sz="2000" dirty="0" smtClean="0"/>
          </a:p>
          <a:p>
            <a:pPr marL="484632" lvl="0" indent="-457200" algn="just">
              <a:lnSpc>
                <a:spcPts val="2900"/>
              </a:lnSpc>
              <a:buFont typeface="Wingdings" pitchFamily="2" charset="2"/>
              <a:buChar char="v"/>
            </a:pPr>
            <a:r>
              <a:rPr lang="en-US" sz="2400" dirty="0" smtClean="0"/>
              <a:t>Part 1 (S2(1)) also defines the responsibilities of the Federal Ministry of Health (e.g.)</a:t>
            </a:r>
          </a:p>
          <a:p>
            <a:pPr marL="742950" lvl="0" indent="-228600" algn="just">
              <a:lnSpc>
                <a:spcPts val="2400"/>
              </a:lnSpc>
              <a:buFontTx/>
              <a:buChar char="-"/>
            </a:pPr>
            <a:r>
              <a:rPr lang="en-US" sz="2000" dirty="0" smtClean="0"/>
              <a:t>Development of National health policy &amp; issuance of guidelines for its implementation </a:t>
            </a:r>
          </a:p>
          <a:p>
            <a:pPr marL="742950" lvl="0" indent="-228600" algn="just">
              <a:lnSpc>
                <a:spcPts val="2400"/>
              </a:lnSpc>
              <a:buFontTx/>
              <a:buChar char="-"/>
            </a:pPr>
            <a:endParaRPr lang="en-US" sz="2000" dirty="0" smtClean="0"/>
          </a:p>
          <a:p>
            <a:pPr marL="484632" lvl="0" indent="-457200" algn="just">
              <a:lnSpc>
                <a:spcPts val="2900"/>
              </a:lnSpc>
              <a:buFont typeface="Wingdings" pitchFamily="2" charset="2"/>
              <a:buChar char="v"/>
            </a:pPr>
            <a:endParaRPr lang="en-US" sz="11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r>
              <a:rPr lang="en-US" sz="2400" b="1" dirty="0" smtClean="0"/>
              <a:t>Part </a:t>
            </a:r>
            <a:r>
              <a:rPr lang="en-US" sz="2400" b="1" dirty="0" smtClean="0">
                <a:latin typeface="Times New Roman" pitchFamily="18" charset="0"/>
                <a:cs typeface="Times New Roman" pitchFamily="18" charset="0"/>
              </a:rPr>
              <a:t>1</a:t>
            </a:r>
          </a:p>
          <a:p>
            <a:pPr marL="484632" lvl="0" indent="-457200"/>
            <a:r>
              <a:rPr lang="en-US" sz="2400" b="1" dirty="0" smtClean="0"/>
              <a:t>S</a:t>
            </a:r>
            <a:r>
              <a:rPr lang="en-US" sz="2400" b="1" dirty="0" smtClean="0">
                <a:latin typeface="Times New Roman" pitchFamily="18" charset="0"/>
                <a:cs typeface="Times New Roman" pitchFamily="18" charset="0"/>
              </a:rPr>
              <a:t>1</a:t>
            </a:r>
            <a:r>
              <a:rPr lang="en-US" sz="2400" b="1" dirty="0" smtClean="0"/>
              <a:t>(2)</a:t>
            </a:r>
            <a:endParaRPr lang="en-US" sz="2000" dirty="0" smtClean="0"/>
          </a:p>
          <a:p>
            <a:pPr marL="742950" lvl="0" indent="-228600" algn="just">
              <a:lnSpc>
                <a:spcPts val="2400"/>
              </a:lnSpc>
              <a:buFontTx/>
              <a:buChar char="-"/>
            </a:pPr>
            <a:r>
              <a:rPr lang="en-US" sz="2150" dirty="0" smtClean="0"/>
              <a:t>Collaboration with States &amp; LGAs in the implementation of the national health policy</a:t>
            </a:r>
          </a:p>
          <a:p>
            <a:pPr marL="742950" lvl="0" indent="-228600" algn="just">
              <a:lnSpc>
                <a:spcPts val="2400"/>
              </a:lnSpc>
              <a:buFontTx/>
              <a:buChar char="-"/>
            </a:pPr>
            <a:r>
              <a:rPr lang="en-US" sz="2150" dirty="0" smtClean="0"/>
              <a:t>Collaboration with national health Departments of other countries &amp; International agencies </a:t>
            </a:r>
          </a:p>
          <a:p>
            <a:pPr marL="742950" lvl="0" indent="-228600" algn="just"/>
            <a:endParaRPr lang="en-US" sz="1600" dirty="0" smtClean="0"/>
          </a:p>
          <a:p>
            <a:pPr marL="228600" lvl="0" indent="-228600" algn="just">
              <a:lnSpc>
                <a:spcPts val="3100"/>
              </a:lnSpc>
              <a:buFont typeface="Wingdings" pitchFamily="2" charset="2"/>
              <a:buChar char="v"/>
            </a:pPr>
            <a:r>
              <a:rPr lang="en-US" sz="2500" dirty="0" smtClean="0"/>
              <a:t>S2(1)</a:t>
            </a:r>
            <a:r>
              <a:rPr lang="en-US" sz="2500" dirty="0" err="1" smtClean="0"/>
              <a:t>i</a:t>
            </a:r>
            <a:r>
              <a:rPr lang="en-US" sz="2500" dirty="0" smtClean="0"/>
              <a:t> – The </a:t>
            </a:r>
            <a:r>
              <a:rPr lang="en-US" sz="2500" dirty="0" err="1" smtClean="0"/>
              <a:t>FMoH</a:t>
            </a:r>
            <a:r>
              <a:rPr lang="en-US" sz="2500" dirty="0" smtClean="0"/>
              <a:t> has a defined role for provision of tertiary &amp; specialized hospitals as well as inter-sectoral &amp; inter-ministerial collaboration</a:t>
            </a:r>
          </a:p>
          <a:p>
            <a:pPr marL="742950" lvl="0" indent="-228600" algn="just">
              <a:lnSpc>
                <a:spcPts val="2400"/>
              </a:lnSpc>
              <a:buFontTx/>
              <a:buChar char="-"/>
            </a:pPr>
            <a:endParaRPr lang="en-US" sz="2000" dirty="0" smtClean="0"/>
          </a:p>
          <a:p>
            <a:pPr marL="484632" lvl="0" indent="-457200" algn="just">
              <a:lnSpc>
                <a:spcPts val="2900"/>
              </a:lnSpc>
              <a:buFont typeface="Wingdings" pitchFamily="2" charset="2"/>
              <a:buChar char="v"/>
            </a:pPr>
            <a:endParaRPr lang="en-US" sz="11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SETTING THE SCENE</a:t>
            </a:r>
          </a:p>
        </p:txBody>
      </p:sp>
      <p:sp>
        <p:nvSpPr>
          <p:cNvPr id="3" name="Content Placeholder 2"/>
          <p:cNvSpPr>
            <a:spLocks noGrp="1"/>
          </p:cNvSpPr>
          <p:nvPr>
            <p:ph idx="1"/>
          </p:nvPr>
        </p:nvSpPr>
        <p:spPr/>
        <p:txBody>
          <a:bodyPr>
            <a:normAutofit/>
          </a:bodyPr>
          <a:lstStyle/>
          <a:p>
            <a:r>
              <a:rPr lang="en-GB" sz="2800" dirty="0"/>
              <a:t>UNRAVELING THE BASIS FOR THE LECTURE</a:t>
            </a:r>
            <a:r>
              <a:rPr lang="en-GB" sz="2800" dirty="0" smtClean="0"/>
              <a:t>.</a:t>
            </a:r>
          </a:p>
          <a:p>
            <a:pPr marL="82296" indent="0">
              <a:buNone/>
            </a:pPr>
            <a:endParaRPr lang="en-GB" sz="2800" dirty="0" smtClean="0"/>
          </a:p>
          <a:p>
            <a:r>
              <a:rPr lang="en-GB" sz="2800" dirty="0" smtClean="0"/>
              <a:t>What informed the choice of the theme?</a:t>
            </a:r>
            <a:endParaRPr lang="en-GB" sz="2800" dirty="0"/>
          </a:p>
        </p:txBody>
      </p:sp>
    </p:spTree>
    <p:extLst>
      <p:ext uri="{BB962C8B-B14F-4D97-AF65-F5344CB8AC3E}">
        <p14:creationId xmlns:p14="http://schemas.microsoft.com/office/powerpoint/2010/main" val="7947683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r>
              <a:rPr lang="en-US" sz="2400" b="1" dirty="0" smtClean="0"/>
              <a:t>Part </a:t>
            </a:r>
            <a:r>
              <a:rPr lang="en-US" sz="2400" b="1" dirty="0" smtClean="0">
                <a:latin typeface="Times New Roman" pitchFamily="18" charset="0"/>
                <a:cs typeface="Times New Roman" pitchFamily="18" charset="0"/>
              </a:rPr>
              <a:t>1</a:t>
            </a:r>
          </a:p>
          <a:p>
            <a:pPr marL="484632" lvl="0" indent="-457200"/>
            <a:endParaRPr lang="en-US" sz="1600" dirty="0" smtClean="0"/>
          </a:p>
          <a:p>
            <a:pPr marL="228600" lvl="0" indent="-228600" algn="just">
              <a:lnSpc>
                <a:spcPts val="3100"/>
              </a:lnSpc>
              <a:buFont typeface="Wingdings" pitchFamily="2" charset="2"/>
              <a:buChar char="v"/>
            </a:pPr>
            <a:r>
              <a:rPr lang="en-US" sz="2500" dirty="0" smtClean="0">
                <a:latin typeface="Times New Roman" pitchFamily="18" charset="0"/>
                <a:cs typeface="Times New Roman" pitchFamily="18" charset="0"/>
              </a:rPr>
              <a:t>S2(1)e</a:t>
            </a:r>
            <a:r>
              <a:rPr lang="en-US" sz="2500" dirty="0" smtClean="0"/>
              <a:t> –</a:t>
            </a:r>
            <a:r>
              <a:rPr lang="en-US" sz="2500" dirty="0" err="1" smtClean="0"/>
              <a:t>FMoH</a:t>
            </a:r>
            <a:r>
              <a:rPr lang="en-US" sz="2500" dirty="0" smtClean="0"/>
              <a:t> is now legally required  to monitor &amp; analyze the health status of Nigeria and the performance of the National health system, as well as submit an annual report  of the state of health of Nigerians to the President and National Assembly </a:t>
            </a:r>
            <a:r>
              <a:rPr lang="en-US" sz="2500" b="1" dirty="0" smtClean="0"/>
              <a:t>(S2(2)d)</a:t>
            </a:r>
            <a:endParaRPr lang="en-US" sz="2000" b="1" dirty="0" smtClean="0"/>
          </a:p>
          <a:p>
            <a:pPr marL="484632" lvl="0" indent="-457200" algn="just">
              <a:lnSpc>
                <a:spcPts val="2900"/>
              </a:lnSpc>
              <a:buFont typeface="Wingdings" pitchFamily="2" charset="2"/>
              <a:buChar char="v"/>
            </a:pPr>
            <a:endParaRPr lang="en-US" sz="11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r>
              <a:rPr lang="en-US" sz="2400" b="1" dirty="0" smtClean="0"/>
              <a:t>Part </a:t>
            </a:r>
            <a:r>
              <a:rPr lang="en-US" sz="2400" b="1" dirty="0" smtClean="0">
                <a:latin typeface="Times New Roman" pitchFamily="18" charset="0"/>
                <a:cs typeface="Times New Roman" pitchFamily="18" charset="0"/>
              </a:rPr>
              <a:t>1</a:t>
            </a:r>
            <a:endParaRPr lang="en-US" sz="1600" dirty="0" smtClean="0"/>
          </a:p>
          <a:p>
            <a:pPr marL="228600" lvl="0" indent="-228600" algn="just">
              <a:lnSpc>
                <a:spcPts val="3100"/>
              </a:lnSpc>
            </a:pPr>
            <a:r>
              <a:rPr lang="en-US" sz="2500" dirty="0" smtClean="0">
                <a:latin typeface="Times New Roman" pitchFamily="18" charset="0"/>
                <a:cs typeface="Times New Roman" pitchFamily="18" charset="0"/>
              </a:rPr>
              <a:t>S2(2) </a:t>
            </a:r>
          </a:p>
          <a:p>
            <a:pPr marL="228600" lvl="0" indent="-228600" algn="just">
              <a:lnSpc>
                <a:spcPts val="3100"/>
              </a:lnSpc>
              <a:buFont typeface="Wingdings" pitchFamily="2" charset="2"/>
              <a:buChar char="v"/>
            </a:pPr>
            <a:r>
              <a:rPr lang="en-US" sz="2200" dirty="0" smtClean="0"/>
              <a:t>Preparation of Annual Strategic medium-term  </a:t>
            </a:r>
            <a:r>
              <a:rPr lang="en-US" sz="2200" b="1" dirty="0" smtClean="0"/>
              <a:t>National  Health &amp; human resource plans in conformity with the National health policy, from which the annual budget of the Ministry is to be derived.</a:t>
            </a:r>
            <a:r>
              <a:rPr lang="en-US" sz="2200" dirty="0" smtClean="0"/>
              <a:t> </a:t>
            </a:r>
          </a:p>
          <a:p>
            <a:pPr marL="228600" lvl="0" indent="-228600" algn="just">
              <a:lnSpc>
                <a:spcPct val="150000"/>
              </a:lnSpc>
            </a:pPr>
            <a:endParaRPr lang="en-US" sz="1100" dirty="0" smtClean="0"/>
          </a:p>
          <a:p>
            <a:pPr marL="228600" lvl="0" indent="-228600" algn="just">
              <a:lnSpc>
                <a:spcPts val="3100"/>
              </a:lnSpc>
            </a:pPr>
            <a:r>
              <a:rPr lang="en-US" sz="2400" dirty="0" smtClean="0"/>
              <a:t>S3(</a:t>
            </a:r>
            <a:r>
              <a:rPr lang="en-US" sz="2400" dirty="0" smtClean="0">
                <a:latin typeface="Times New Roman" pitchFamily="18" charset="0"/>
                <a:cs typeface="Times New Roman" pitchFamily="18" charset="0"/>
              </a:rPr>
              <a:t>1</a:t>
            </a:r>
            <a:r>
              <a:rPr lang="en-US" sz="2400" dirty="0" smtClean="0"/>
              <a:t>) </a:t>
            </a:r>
          </a:p>
          <a:p>
            <a:pPr marL="228600" lvl="0" indent="-228600" algn="just">
              <a:lnSpc>
                <a:spcPts val="3100"/>
              </a:lnSpc>
              <a:buFont typeface="Wingdings" pitchFamily="2" charset="2"/>
              <a:buChar char="v"/>
            </a:pPr>
            <a:r>
              <a:rPr lang="en-US" sz="2200" dirty="0" smtClean="0"/>
              <a:t>Defines conditions subject to which categories of persons may be </a:t>
            </a:r>
            <a:r>
              <a:rPr lang="en-US" sz="2200" b="1" dirty="0" smtClean="0"/>
              <a:t>eligible for exemption from payment for health care services at public health establishments</a:t>
            </a:r>
          </a:p>
          <a:p>
            <a:pPr marL="484632" lvl="0" indent="-457200" algn="just">
              <a:lnSpc>
                <a:spcPts val="2900"/>
              </a:lnSpc>
              <a:buFont typeface="Wingdings" pitchFamily="2" charset="2"/>
              <a:buChar char="v"/>
            </a:pPr>
            <a:endParaRPr lang="en-US" sz="1100" dirty="0" smtClean="0"/>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fontScale="92500"/>
          </a:bodyPr>
          <a:lstStyle/>
          <a:p>
            <a:pPr marL="484632" lvl="0" indent="-457200" algn="just">
              <a:lnSpc>
                <a:spcPts val="3200"/>
              </a:lnSpc>
              <a:buFont typeface="Wingdings" pitchFamily="2" charset="2"/>
              <a:buChar char="v"/>
            </a:pPr>
            <a:r>
              <a:rPr lang="en-US" sz="2200" dirty="0" smtClean="0"/>
              <a:t>Establishment of </a:t>
            </a:r>
            <a:r>
              <a:rPr lang="en-US" sz="2200" b="1" dirty="0" smtClean="0"/>
              <a:t>National Council on Health</a:t>
            </a:r>
            <a:r>
              <a:rPr lang="en-US" sz="2200" dirty="0" smtClean="0"/>
              <a:t> (S4(</a:t>
            </a:r>
            <a:r>
              <a:rPr lang="en-US" sz="2200" dirty="0" smtClean="0">
                <a:latin typeface="Times New Roman" pitchFamily="18" charset="0"/>
                <a:cs typeface="Times New Roman" pitchFamily="18" charset="0"/>
              </a:rPr>
              <a:t>1</a:t>
            </a:r>
            <a:r>
              <a:rPr lang="en-US" sz="2200" dirty="0" smtClean="0"/>
              <a:t>)) &amp; the Technical Committee of the Council (S6(</a:t>
            </a:r>
            <a:r>
              <a:rPr lang="en-US" sz="2200" dirty="0" smtClean="0">
                <a:latin typeface="Times New Roman" pitchFamily="18" charset="0"/>
                <a:cs typeface="Times New Roman" pitchFamily="18" charset="0"/>
              </a:rPr>
              <a:t>1</a:t>
            </a:r>
            <a:r>
              <a:rPr lang="en-US" sz="2200" dirty="0" smtClean="0"/>
              <a:t>)).</a:t>
            </a:r>
          </a:p>
          <a:p>
            <a:pPr marL="484632" lvl="0" indent="-457200" algn="just"/>
            <a:endParaRPr lang="en-US" sz="2000" dirty="0" smtClean="0"/>
          </a:p>
          <a:p>
            <a:pPr marL="484632" lvl="0" indent="-457200" algn="just">
              <a:lnSpc>
                <a:spcPts val="3200"/>
              </a:lnSpc>
              <a:buFont typeface="Wingdings" pitchFamily="2" charset="2"/>
              <a:buChar char="v"/>
            </a:pPr>
            <a:r>
              <a:rPr lang="en-US" sz="2200" dirty="0" smtClean="0"/>
              <a:t>Representatives of registered Health professional associations, Traditional medicine Practitioners &amp; alternative health care providers will now be legal members of the </a:t>
            </a:r>
            <a:r>
              <a:rPr lang="en-US" sz="2200" b="1" dirty="0" smtClean="0"/>
              <a:t>Technical Committee</a:t>
            </a:r>
            <a:r>
              <a:rPr lang="en-US" sz="2200" dirty="0" smtClean="0"/>
              <a:t> (S6(2)j)</a:t>
            </a:r>
          </a:p>
          <a:p>
            <a:pPr marL="484632" lvl="0" indent="-457200" algn="just"/>
            <a:endParaRPr lang="en-US" sz="2000" dirty="0" smtClean="0"/>
          </a:p>
          <a:p>
            <a:pPr marL="484632" lvl="0" indent="-457200" algn="just">
              <a:lnSpc>
                <a:spcPts val="3200"/>
              </a:lnSpc>
              <a:buFont typeface="Wingdings" pitchFamily="2" charset="2"/>
              <a:buChar char="v"/>
            </a:pPr>
            <a:r>
              <a:rPr lang="en-US" sz="2200" dirty="0" smtClean="0"/>
              <a:t>S9(</a:t>
            </a:r>
            <a:r>
              <a:rPr lang="en-US" sz="2200" dirty="0" smtClean="0">
                <a:latin typeface="Times New Roman" pitchFamily="18" charset="0"/>
                <a:cs typeface="Times New Roman" pitchFamily="18" charset="0"/>
              </a:rPr>
              <a:t>1</a:t>
            </a:r>
            <a:r>
              <a:rPr lang="en-US" sz="2200" dirty="0" smtClean="0"/>
              <a:t>) Established the </a:t>
            </a:r>
            <a:r>
              <a:rPr lang="en-US" sz="2200" b="1" dirty="0" smtClean="0"/>
              <a:t>National Tertiary Health Institutions Standards Committee,</a:t>
            </a:r>
            <a:r>
              <a:rPr lang="en-US" sz="2200" dirty="0" smtClean="0"/>
              <a:t> to amongst other functions, evaluate all activities and receive annual reports from tertiary hospitals, as well as supervise annual peer reviews. </a:t>
            </a:r>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lnSpcReduction="10000"/>
          </a:bodyPr>
          <a:lstStyle/>
          <a:p>
            <a:pPr marL="484632" lvl="0" indent="-457200">
              <a:lnSpc>
                <a:spcPts val="2900"/>
              </a:lnSpc>
              <a:buFont typeface="Wingdings" pitchFamily="2" charset="2"/>
              <a:buChar char="v"/>
            </a:pPr>
            <a:r>
              <a:rPr lang="en-US" sz="2300" b="1" dirty="0" smtClean="0"/>
              <a:t>S</a:t>
            </a:r>
            <a:r>
              <a:rPr lang="en-US" sz="2300" b="1" dirty="0" smtClean="0">
                <a:latin typeface="Times New Roman" pitchFamily="18" charset="0"/>
                <a:cs typeface="Times New Roman" pitchFamily="18" charset="0"/>
              </a:rPr>
              <a:t>11</a:t>
            </a:r>
            <a:r>
              <a:rPr lang="en-US" sz="2300" dirty="0" smtClean="0">
                <a:latin typeface="Times New Roman" pitchFamily="18" charset="0"/>
                <a:cs typeface="Times New Roman" pitchFamily="18" charset="0"/>
              </a:rPr>
              <a:t> - </a:t>
            </a:r>
            <a:r>
              <a:rPr lang="en-US" sz="2300" dirty="0" smtClean="0"/>
              <a:t>Established The </a:t>
            </a:r>
            <a:r>
              <a:rPr lang="en-US" sz="2300" b="1" dirty="0" smtClean="0"/>
              <a:t>Basic Health Care Provision Fund</a:t>
            </a:r>
            <a:r>
              <a:rPr lang="en-US" sz="2300" dirty="0" smtClean="0"/>
              <a:t> (BHCPF) to be sourced from the Federal Government (</a:t>
            </a:r>
            <a:r>
              <a:rPr lang="en-US" sz="2300" b="1" dirty="0" smtClean="0">
                <a:latin typeface="Times New Roman" pitchFamily="18" charset="0"/>
                <a:cs typeface="Times New Roman" pitchFamily="18" charset="0"/>
              </a:rPr>
              <a:t>1</a:t>
            </a:r>
            <a:r>
              <a:rPr lang="en-US" sz="2300" b="1" dirty="0" smtClean="0"/>
              <a:t>% of CRF</a:t>
            </a:r>
            <a:r>
              <a:rPr lang="en-US" sz="2300" dirty="0" smtClean="0"/>
              <a:t>), International Donor Partners and other sources.</a:t>
            </a:r>
          </a:p>
          <a:p>
            <a:pPr marL="484632" lvl="0" indent="-457200"/>
            <a:endParaRPr lang="en-US" sz="2000" dirty="0" smtClean="0"/>
          </a:p>
          <a:p>
            <a:pPr marL="484632" lvl="0" indent="-457200">
              <a:lnSpc>
                <a:spcPts val="2900"/>
              </a:lnSpc>
              <a:buFont typeface="Wingdings" pitchFamily="2" charset="2"/>
              <a:buChar char="v"/>
            </a:pPr>
            <a:r>
              <a:rPr lang="en-US" sz="2300" dirty="0" smtClean="0"/>
              <a:t>BHCPF is to be utilized as follows; </a:t>
            </a:r>
          </a:p>
          <a:p>
            <a:pPr marL="800100" lvl="0" indent="-342900">
              <a:buFontTx/>
              <a:buChar char="-"/>
            </a:pPr>
            <a:r>
              <a:rPr lang="en-US" sz="1800" b="1" dirty="0" smtClean="0"/>
              <a:t>50%</a:t>
            </a:r>
            <a:r>
              <a:rPr lang="en-US" sz="1800" dirty="0" smtClean="0"/>
              <a:t> for provision of basic minimum package of health care services for eligible primary and secondary health care facilities through the </a:t>
            </a:r>
            <a:r>
              <a:rPr lang="en-US" sz="1800" b="1" dirty="0" smtClean="0"/>
              <a:t>NHIS (</a:t>
            </a:r>
            <a:r>
              <a:rPr lang="en-US" sz="1800" b="1" dirty="0" smtClean="0">
                <a:solidFill>
                  <a:srgbClr val="FF0000"/>
                </a:solidFill>
              </a:rPr>
              <a:t>demand s</a:t>
            </a:r>
            <a:r>
              <a:rPr lang="en-US" sz="1800" b="1" dirty="0" smtClean="0"/>
              <a:t>)</a:t>
            </a:r>
          </a:p>
          <a:p>
            <a:pPr marL="800100" lvl="0" indent="-342900">
              <a:buFontTx/>
              <a:buChar char="-"/>
            </a:pPr>
            <a:r>
              <a:rPr lang="en-US" sz="1800" b="1" dirty="0" smtClean="0"/>
              <a:t>20%</a:t>
            </a:r>
            <a:r>
              <a:rPr lang="en-US" sz="1800" dirty="0" smtClean="0"/>
              <a:t>  for essential drugs, vaccines and consumables for eligible PHC facilities </a:t>
            </a:r>
          </a:p>
          <a:p>
            <a:pPr marL="800100" lvl="0" indent="-342900">
              <a:buFontTx/>
              <a:buChar char="-"/>
            </a:pPr>
            <a:r>
              <a:rPr lang="en-US" sz="1800" b="1" dirty="0" smtClean="0"/>
              <a:t>15%</a:t>
            </a:r>
            <a:r>
              <a:rPr lang="en-US" sz="1800" dirty="0" smtClean="0"/>
              <a:t> for provision and maintenance of facilities, equipment and transport for eligible PHC facilities</a:t>
            </a:r>
          </a:p>
          <a:p>
            <a:pPr marL="800100" lvl="0" indent="-342900">
              <a:buFontTx/>
              <a:buChar char="-"/>
            </a:pPr>
            <a:r>
              <a:rPr lang="en-US" sz="1800" b="1" dirty="0" smtClean="0"/>
              <a:t>10%</a:t>
            </a:r>
            <a:r>
              <a:rPr lang="en-US" sz="1800" dirty="0" smtClean="0"/>
              <a:t> for provision of Human resources for eligible PHC facilities</a:t>
            </a:r>
          </a:p>
          <a:p>
            <a:pPr marL="800100" lvl="0" indent="-342900">
              <a:buFontTx/>
              <a:buChar char="-"/>
            </a:pPr>
            <a:r>
              <a:rPr lang="en-US" sz="1800" b="1" dirty="0" smtClean="0"/>
              <a:t>5%</a:t>
            </a:r>
            <a:r>
              <a:rPr lang="en-US" sz="1800" dirty="0" smtClean="0"/>
              <a:t> for emergency medical treatments</a:t>
            </a:r>
          </a:p>
          <a:p>
            <a:pPr marL="484632" lvl="0" indent="-457200"/>
            <a:endParaRPr lang="en-US" sz="2400" dirty="0" smtClean="0"/>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lnSpc>
                <a:spcPts val="2900"/>
              </a:lnSpc>
            </a:pPr>
            <a:r>
              <a:rPr lang="en-US" sz="2300" dirty="0" smtClean="0"/>
              <a:t>PART </a:t>
            </a:r>
            <a:r>
              <a:rPr lang="en-US" sz="2300" dirty="0"/>
              <a:t>1I--</a:t>
            </a:r>
            <a:r>
              <a:rPr lang="en-US" sz="2000" dirty="0"/>
              <a:t>HEALTH ESTABLISHMENTS AND TECHNOLOGIES</a:t>
            </a:r>
            <a:endParaRPr lang="en-US" sz="2000" dirty="0" smtClean="0"/>
          </a:p>
          <a:p>
            <a:pPr marL="484632" lvl="0" indent="-457200" algn="just">
              <a:lnSpc>
                <a:spcPts val="3200"/>
              </a:lnSpc>
              <a:buFont typeface="Wingdings" pitchFamily="2" charset="2"/>
              <a:buChar char="v"/>
            </a:pPr>
            <a:r>
              <a:rPr lang="en-US" sz="2200" dirty="0" smtClean="0"/>
              <a:t>Sets out the process for regulating health establishments and technologies as well as </a:t>
            </a:r>
            <a:r>
              <a:rPr lang="en-US" sz="2200" b="1" dirty="0" smtClean="0"/>
              <a:t>setting standards and quality requirements for health establishments.</a:t>
            </a:r>
          </a:p>
          <a:p>
            <a:pPr marL="484632" lvl="0" indent="-457200" algn="just">
              <a:lnSpc>
                <a:spcPts val="3200"/>
              </a:lnSpc>
              <a:buFont typeface="Wingdings" pitchFamily="2" charset="2"/>
              <a:buChar char="v"/>
            </a:pPr>
            <a:r>
              <a:rPr lang="en-US" sz="2200" dirty="0" smtClean="0"/>
              <a:t>S</a:t>
            </a:r>
            <a:r>
              <a:rPr lang="en-US" sz="2200" dirty="0" smtClean="0">
                <a:latin typeface="Times New Roman" pitchFamily="18" charset="0"/>
                <a:cs typeface="Times New Roman" pitchFamily="18" charset="0"/>
              </a:rPr>
              <a:t>1</a:t>
            </a:r>
            <a:r>
              <a:rPr lang="en-US" sz="2200" dirty="0" smtClean="0"/>
              <a:t>2(</a:t>
            </a:r>
            <a:r>
              <a:rPr lang="en-US" sz="2200" dirty="0" smtClean="0">
                <a:latin typeface="Times New Roman" pitchFamily="18" charset="0"/>
                <a:cs typeface="Times New Roman" pitchFamily="18" charset="0"/>
              </a:rPr>
              <a:t>1</a:t>
            </a:r>
            <a:r>
              <a:rPr lang="en-US" sz="2200" dirty="0" smtClean="0"/>
              <a:t>) – All health establishments are to be </a:t>
            </a:r>
            <a:r>
              <a:rPr lang="en-US" sz="2200" b="1" dirty="0" smtClean="0"/>
              <a:t>classified according to regulations prescribed by the Minister</a:t>
            </a:r>
          </a:p>
          <a:p>
            <a:pPr marL="484632" lvl="0" indent="-457200" algn="just"/>
            <a:endParaRPr lang="en-US" sz="2200" dirty="0" smtClean="0"/>
          </a:p>
          <a:p>
            <a:pPr marL="484632" lvl="0" indent="-457200" algn="just">
              <a:lnSpc>
                <a:spcPts val="3200"/>
              </a:lnSpc>
              <a:buFont typeface="Wingdings" pitchFamily="2" charset="2"/>
              <a:buChar char="v"/>
            </a:pPr>
            <a:r>
              <a:rPr lang="en-US" sz="2200" dirty="0" smtClean="0"/>
              <a:t>S</a:t>
            </a:r>
            <a:r>
              <a:rPr lang="en-US" sz="2200" dirty="0" smtClean="0">
                <a:latin typeface="Times New Roman" pitchFamily="18" charset="0"/>
                <a:cs typeface="Times New Roman" pitchFamily="18" charset="0"/>
              </a:rPr>
              <a:t>1</a:t>
            </a:r>
            <a:r>
              <a:rPr lang="en-US" sz="2200" dirty="0" smtClean="0"/>
              <a:t>3(</a:t>
            </a:r>
            <a:r>
              <a:rPr lang="en-US" sz="2200" dirty="0" smtClean="0">
                <a:latin typeface="Times New Roman" pitchFamily="18" charset="0"/>
                <a:cs typeface="Times New Roman" pitchFamily="18" charset="0"/>
              </a:rPr>
              <a:t>1</a:t>
            </a:r>
            <a:r>
              <a:rPr lang="en-US" sz="2200" dirty="0" smtClean="0"/>
              <a:t>) – necessity for a </a:t>
            </a:r>
            <a:r>
              <a:rPr lang="en-US" sz="2200" b="1" dirty="0" smtClean="0"/>
              <a:t>Certificate of Standards</a:t>
            </a:r>
            <a:r>
              <a:rPr lang="en-US" sz="2200" dirty="0" smtClean="0"/>
              <a:t> without which no public or private health establishment or NGO can render health care services.</a:t>
            </a:r>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lnSpc>
                <a:spcPts val="2900"/>
              </a:lnSpc>
            </a:pPr>
            <a:r>
              <a:rPr lang="en-US" sz="2300" dirty="0" smtClean="0"/>
              <a:t>PART 11</a:t>
            </a:r>
          </a:p>
          <a:p>
            <a:pPr marL="484632" lvl="0" indent="-457200" algn="just">
              <a:lnSpc>
                <a:spcPts val="3200"/>
              </a:lnSpc>
              <a:buFont typeface="Wingdings" pitchFamily="2" charset="2"/>
              <a:buChar char="v"/>
            </a:pPr>
            <a:r>
              <a:rPr lang="en-US" sz="2400" dirty="0" smtClean="0"/>
              <a:t>S13(1)d – Gives a </a:t>
            </a:r>
            <a:r>
              <a:rPr lang="en-US" sz="2400" b="1" dirty="0" smtClean="0"/>
              <a:t>grace period of two years</a:t>
            </a:r>
            <a:r>
              <a:rPr lang="en-US" sz="2400" dirty="0" smtClean="0"/>
              <a:t> from the date the Act took effect</a:t>
            </a:r>
          </a:p>
          <a:p>
            <a:pPr marL="484632" lvl="0" indent="-457200" algn="just"/>
            <a:endParaRPr lang="en-US" sz="2400" dirty="0" smtClean="0"/>
          </a:p>
          <a:p>
            <a:pPr marL="484632" lvl="0" indent="-457200" algn="just">
              <a:lnSpc>
                <a:spcPts val="3200"/>
              </a:lnSpc>
              <a:buFont typeface="Wingdings" pitchFamily="2" charset="2"/>
              <a:buChar char="v"/>
            </a:pPr>
            <a:r>
              <a:rPr lang="en-US" sz="2400" dirty="0" smtClean="0"/>
              <a:t>S14 – prescribes a fine of not less than </a:t>
            </a:r>
            <a:r>
              <a:rPr lang="en-US" sz="2400" b="1" dirty="0" smtClean="0"/>
              <a:t>#500,000:00k or imprisonment for two years for violators</a:t>
            </a:r>
          </a:p>
          <a:p>
            <a:pPr marL="484632" lvl="0" indent="-457200" algn="just">
              <a:lnSpc>
                <a:spcPts val="3200"/>
              </a:lnSpc>
              <a:buFont typeface="Wingdings" pitchFamily="2" charset="2"/>
              <a:buChar char="v"/>
            </a:pPr>
            <a:r>
              <a:rPr lang="en-US" sz="2400" dirty="0" smtClean="0"/>
              <a:t>S15(1)b – defines mechanisms for public hospitals to retain a percentage of their </a:t>
            </a:r>
            <a:r>
              <a:rPr lang="en-US" sz="2400" b="1" dirty="0" smtClean="0"/>
              <a:t>IGR</a:t>
            </a:r>
            <a:endParaRPr lang="en-US" sz="2800" b="1"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lnSpc>
                <a:spcPts val="2900"/>
              </a:lnSpc>
            </a:pPr>
            <a:r>
              <a:rPr lang="en-US" sz="2300" dirty="0" smtClean="0"/>
              <a:t>PART 11I--</a:t>
            </a:r>
            <a:r>
              <a:rPr lang="en-GB" sz="2400" b="1" dirty="0"/>
              <a:t>RIGHTS AND OBLIGATIONS OF USERS AND HEALTHCARE PERSONNEL</a:t>
            </a:r>
            <a:endParaRPr lang="en-US" sz="2400" b="1" dirty="0" smtClean="0"/>
          </a:p>
          <a:p>
            <a:pPr marL="484632" lvl="0" indent="-457200">
              <a:lnSpc>
                <a:spcPts val="2900"/>
              </a:lnSpc>
              <a:buFont typeface="Wingdings" pitchFamily="2" charset="2"/>
              <a:buChar char="v"/>
            </a:pPr>
            <a:r>
              <a:rPr lang="en-US" sz="2200" dirty="0" smtClean="0"/>
              <a:t>S20 (1) – makes it incumbent on a health worker, healthcare provider or health establishment to offer </a:t>
            </a:r>
            <a:r>
              <a:rPr lang="en-US" sz="2200" b="1" dirty="0" smtClean="0"/>
              <a:t>emergency medical treatment to all persons. </a:t>
            </a:r>
          </a:p>
          <a:p>
            <a:pPr marL="484632" lvl="0" indent="-457200">
              <a:lnSpc>
                <a:spcPts val="2900"/>
              </a:lnSpc>
              <a:buFont typeface="Wingdings" pitchFamily="2" charset="2"/>
              <a:buChar char="v"/>
            </a:pPr>
            <a:r>
              <a:rPr lang="en-US" sz="2200" dirty="0" smtClean="0"/>
              <a:t> S20(2) – prescribes a fine of N100,000:00k or 6 months imprisonment for violators. </a:t>
            </a:r>
          </a:p>
          <a:p>
            <a:pPr marL="484632" lvl="0" indent="-457200">
              <a:lnSpc>
                <a:spcPts val="2900"/>
              </a:lnSpc>
              <a:buFont typeface="Wingdings" pitchFamily="2" charset="2"/>
              <a:buChar char="v"/>
            </a:pPr>
            <a:r>
              <a:rPr lang="en-US" sz="2200" dirty="0" smtClean="0"/>
              <a:t> S2</a:t>
            </a:r>
            <a:r>
              <a:rPr lang="en-US" sz="2200" dirty="0" smtClean="0">
                <a:latin typeface="Times New Roman" pitchFamily="18" charset="0"/>
                <a:cs typeface="Times New Roman" pitchFamily="18" charset="0"/>
              </a:rPr>
              <a:t>1</a:t>
            </a:r>
            <a:r>
              <a:rPr lang="en-US" sz="2200" dirty="0" smtClean="0"/>
              <a:t> – defines the rights of health workers &amp; health care providers, including refusing to treat a user who is physically or verbally abusive or who sexually </a:t>
            </a:r>
            <a:r>
              <a:rPr lang="en-US" sz="2200" dirty="0" err="1" smtClean="0"/>
              <a:t>harrasses</a:t>
            </a:r>
            <a:r>
              <a:rPr lang="en-US" sz="2200" dirty="0" smtClean="0"/>
              <a:t> him or her; </a:t>
            </a:r>
            <a:r>
              <a:rPr lang="en-US" sz="2200" b="1" dirty="0" smtClean="0">
                <a:solidFill>
                  <a:srgbClr val="00B0F0"/>
                </a:solidFill>
              </a:rPr>
              <a:t>but the health provider must report the case to the appropriate authority</a:t>
            </a:r>
          </a:p>
          <a:p>
            <a:pPr marL="484632" lvl="0" indent="-457200">
              <a:lnSpc>
                <a:spcPts val="2900"/>
              </a:lnSpc>
            </a:pPr>
            <a:r>
              <a:rPr lang="en-US" sz="2200" dirty="0" smtClean="0"/>
              <a:t>	</a:t>
            </a:r>
            <a:r>
              <a:rPr lang="en-US" sz="2000" u="sng" dirty="0" smtClean="0"/>
              <a:t>Exception: </a:t>
            </a:r>
            <a:r>
              <a:rPr lang="en-US" sz="2000" b="1" dirty="0" smtClean="0">
                <a:solidFill>
                  <a:srgbClr val="FF0000"/>
                </a:solidFill>
              </a:rPr>
              <a:t>Psychiatric patients</a:t>
            </a:r>
            <a:r>
              <a:rPr lang="en-US" sz="2000" dirty="0" smtClean="0"/>
              <a:t>.</a:t>
            </a:r>
            <a:endParaRPr lang="en-US" sz="2200" u="sng"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84632" lvl="0" indent="-457200">
              <a:lnSpc>
                <a:spcPts val="2900"/>
              </a:lnSpc>
            </a:pPr>
            <a:r>
              <a:rPr lang="en-US" sz="2300" dirty="0" smtClean="0"/>
              <a:t>PART 11I</a:t>
            </a:r>
          </a:p>
          <a:p>
            <a:pPr marL="484632" lvl="0" indent="-457200">
              <a:lnSpc>
                <a:spcPts val="3400"/>
              </a:lnSpc>
              <a:buFont typeface="Wingdings" pitchFamily="2" charset="2"/>
              <a:buChar char="v"/>
            </a:pPr>
            <a:r>
              <a:rPr lang="en-US" sz="2200" dirty="0" smtClean="0"/>
              <a:t>S22 – defines the right of the health worker to be </a:t>
            </a:r>
            <a:r>
              <a:rPr lang="en-US" sz="2200" dirty="0" err="1" smtClean="0"/>
              <a:t>idemnified</a:t>
            </a:r>
            <a:r>
              <a:rPr lang="en-US" sz="2200" dirty="0" smtClean="0"/>
              <a:t> against liabilities where he or she is not negligent</a:t>
            </a:r>
          </a:p>
          <a:p>
            <a:pPr marL="484632" lvl="0" indent="-457200">
              <a:lnSpc>
                <a:spcPts val="3400"/>
              </a:lnSpc>
              <a:buFont typeface="Wingdings" pitchFamily="2" charset="2"/>
              <a:buChar char="v"/>
            </a:pPr>
            <a:r>
              <a:rPr lang="en-US" sz="2200" dirty="0" smtClean="0"/>
              <a:t>S23 – makes it incumbent for </a:t>
            </a:r>
            <a:r>
              <a:rPr lang="en-US" sz="2200" b="1" dirty="0" smtClean="0"/>
              <a:t>health care providers to offer the users, relevant information on his health status &amp; planned treatment. </a:t>
            </a:r>
          </a:p>
          <a:p>
            <a:pPr marL="484632" lvl="0" indent="-457200">
              <a:lnSpc>
                <a:spcPts val="3400"/>
              </a:lnSpc>
              <a:buFont typeface="Wingdings" pitchFamily="2" charset="2"/>
              <a:buChar char="v"/>
            </a:pPr>
            <a:r>
              <a:rPr lang="en-US" sz="2200" dirty="0" smtClean="0"/>
              <a:t>S24 – Makes it incumbent for health facilities to </a:t>
            </a:r>
            <a:r>
              <a:rPr lang="en-US" sz="2200" b="1" dirty="0" smtClean="0"/>
              <a:t>display basic information at facility level as well as procedures for laying complaints.</a:t>
            </a:r>
          </a:p>
          <a:p>
            <a:pPr marL="484632" lvl="0" indent="-457200"/>
            <a:endParaRPr lang="en-US" dirty="0" smtClean="0"/>
          </a:p>
          <a:p>
            <a:pPr marL="484632" lvl="0" indent="-457200">
              <a:buFont typeface="Wingdings" pitchFamily="2" charset="2"/>
              <a:buChar char="v"/>
            </a:pPr>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buFont typeface="Wingdings" pitchFamily="2" charset="2"/>
              <a:buChar char="v"/>
            </a:pPr>
            <a:r>
              <a:rPr lang="en-US" sz="2400" dirty="0" smtClean="0"/>
              <a:t>Part 111 also defines the need for appropriate health record keeping  retrieval, access and confidentiality of patient information/health records</a:t>
            </a:r>
          </a:p>
          <a:p>
            <a:pPr marL="400050" lvl="0" indent="-373063">
              <a:lnSpc>
                <a:spcPts val="3400"/>
              </a:lnSpc>
              <a:buFont typeface="Wingdings" pitchFamily="2" charset="2"/>
              <a:buChar char="v"/>
            </a:pPr>
            <a:r>
              <a:rPr lang="en-US" sz="2400" dirty="0" smtClean="0"/>
              <a:t>S30(</a:t>
            </a:r>
            <a:r>
              <a:rPr lang="en-US" sz="2400" dirty="0" smtClean="0">
                <a:latin typeface="Times New Roman" pitchFamily="18" charset="0"/>
                <a:cs typeface="Times New Roman" pitchFamily="18" charset="0"/>
              </a:rPr>
              <a:t>1</a:t>
            </a:r>
            <a:r>
              <a:rPr lang="en-US" sz="2400" dirty="0" smtClean="0"/>
              <a:t>-4) defines </a:t>
            </a:r>
            <a:r>
              <a:rPr lang="en-US" sz="2400" b="1" dirty="0" smtClean="0"/>
              <a:t>the right of the patient to lay complaints, as well as the procedure to be followed by the patient. </a:t>
            </a:r>
          </a:p>
          <a:p>
            <a:pPr marL="400050" lvl="0" indent="-373063">
              <a:lnSpc>
                <a:spcPts val="3400"/>
              </a:lnSpc>
              <a:buFont typeface="Wingdings" pitchFamily="2" charset="2"/>
              <a:buChar char="v"/>
            </a:pPr>
            <a:r>
              <a:rPr lang="en-US" sz="2400" dirty="0" smtClean="0"/>
              <a:t>Part III also prescribes a fine of </a:t>
            </a:r>
            <a:r>
              <a:rPr lang="en-US" sz="2400" b="1" dirty="0" smtClean="0"/>
              <a:t>N250, 000 : 00k </a:t>
            </a:r>
            <a:r>
              <a:rPr lang="en-US" sz="2400" dirty="0" smtClean="0"/>
              <a:t>and/or imprisonment of </a:t>
            </a:r>
            <a:r>
              <a:rPr lang="en-US" sz="2400" b="1" dirty="0" smtClean="0">
                <a:solidFill>
                  <a:srgbClr val="FF0000"/>
                </a:solidFill>
              </a:rPr>
              <a:t>2 years for violators of patients confidentiality. </a:t>
            </a:r>
          </a:p>
          <a:p>
            <a:pPr marL="484632" lvl="0" indent="-457200"/>
            <a:endParaRPr lang="en-US" dirty="0" smtClean="0"/>
          </a:p>
          <a:p>
            <a:pPr marL="484632" lvl="0" indent="-457200">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fontScale="92500"/>
          </a:bodyPr>
          <a:lstStyle/>
          <a:p>
            <a:pPr marL="400050" lvl="0" indent="-373063">
              <a:lnSpc>
                <a:spcPts val="3400"/>
              </a:lnSpc>
            </a:pPr>
            <a:r>
              <a:rPr lang="en-US" sz="2400" b="1" dirty="0" smtClean="0"/>
              <a:t>PART IV--</a:t>
            </a:r>
            <a:r>
              <a:rPr lang="en-GB" sz="2400" b="1" dirty="0"/>
              <a:t>NATIONAL HEALTH RESEARCH AND INFORMATION SYSTEM</a:t>
            </a:r>
            <a:endParaRPr lang="en-US" sz="2400" b="1" dirty="0" smtClean="0"/>
          </a:p>
          <a:p>
            <a:pPr marL="400050" lvl="0" indent="-373063">
              <a:lnSpc>
                <a:spcPts val="3000"/>
              </a:lnSpc>
              <a:buFont typeface="Wingdings" pitchFamily="2" charset="2"/>
              <a:buChar char="v"/>
            </a:pPr>
            <a:r>
              <a:rPr lang="en-US" sz="2300" dirty="0" smtClean="0"/>
              <a:t>Establishes  the National Health Research Committee (13 members) as well as the National </a:t>
            </a:r>
            <a:r>
              <a:rPr lang="en-US" sz="2300" dirty="0"/>
              <a:t>H</a:t>
            </a:r>
            <a:r>
              <a:rPr lang="en-US" sz="2300" dirty="0" smtClean="0"/>
              <a:t>ealth </a:t>
            </a:r>
            <a:r>
              <a:rPr lang="en-US" sz="2300" dirty="0"/>
              <a:t>R</a:t>
            </a:r>
            <a:r>
              <a:rPr lang="en-US" sz="2300" dirty="0" smtClean="0"/>
              <a:t>esearch Ethics Committee (15 members) by the Health Minister</a:t>
            </a:r>
          </a:p>
          <a:p>
            <a:pPr marL="26987" lvl="0">
              <a:lnSpc>
                <a:spcPts val="3000"/>
              </a:lnSpc>
            </a:pPr>
            <a:endParaRPr lang="en-US" sz="2300" dirty="0" smtClean="0"/>
          </a:p>
          <a:p>
            <a:pPr marL="484632" lvl="0" indent="-457200">
              <a:buFont typeface="Wingdings" pitchFamily="2" charset="2"/>
              <a:buChar char="v"/>
            </a:pPr>
            <a:r>
              <a:rPr lang="en-US" sz="2200" dirty="0" smtClean="0"/>
              <a:t>With </a:t>
            </a:r>
            <a:r>
              <a:rPr lang="en-US" sz="2200" b="1" dirty="0" smtClean="0"/>
              <a:t>Reflection of Federal character</a:t>
            </a:r>
            <a:r>
              <a:rPr lang="en-US" sz="2200" dirty="0" smtClean="0"/>
              <a:t> in  the membership of the national health research Committee (S3</a:t>
            </a:r>
            <a:r>
              <a:rPr lang="en-US" sz="2200" dirty="0" smtClean="0">
                <a:latin typeface="Times New Roman" pitchFamily="18" charset="0"/>
                <a:cs typeface="Times New Roman" pitchFamily="18" charset="0"/>
              </a:rPr>
              <a:t>1</a:t>
            </a:r>
            <a:r>
              <a:rPr lang="en-US" sz="2200" dirty="0" smtClean="0"/>
              <a:t>(3))</a:t>
            </a:r>
          </a:p>
          <a:p>
            <a:pPr marL="484632" lvl="0" indent="-457200">
              <a:buFont typeface="Wingdings" pitchFamily="2" charset="2"/>
              <a:buChar char="v"/>
            </a:pPr>
            <a:endParaRPr lang="en-US" sz="2200" dirty="0" smtClean="0"/>
          </a:p>
          <a:p>
            <a:pPr marL="484632" lvl="0" indent="-457200">
              <a:buFont typeface="Wingdings" pitchFamily="2" charset="2"/>
              <a:buChar char="v"/>
            </a:pPr>
            <a:r>
              <a:rPr lang="en-US" sz="2200" dirty="0" smtClean="0"/>
              <a:t>S32 – Defines conditions to be observed for conduct of research or experimentation with human subjects, including minors (for therapeutic or non-therapeutic purposes).</a:t>
            </a: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7406640" cy="1080655"/>
          </a:xfrm>
        </p:spPr>
        <p:txBody>
          <a:bodyPr>
            <a:normAutofit fontScale="90000"/>
          </a:bodyPr>
          <a:lstStyle/>
          <a:p>
            <a:pPr algn="ctr"/>
            <a:r>
              <a:rPr lang="en-US" sz="3700" b="1" dirty="0" smtClean="0">
                <a:solidFill>
                  <a:srgbClr val="FF0000"/>
                </a:solidFill>
              </a:rPr>
              <a:t>OBJECTIVES OF THE LECTURE</a:t>
            </a:r>
            <a:endParaRPr lang="en-US" sz="3700" b="1" dirty="0">
              <a:solidFill>
                <a:srgbClr val="FF0000"/>
              </a:solidFill>
            </a:endParaRPr>
          </a:p>
        </p:txBody>
      </p:sp>
      <p:sp>
        <p:nvSpPr>
          <p:cNvPr id="3" name="Subtitle 2"/>
          <p:cNvSpPr>
            <a:spLocks noGrp="1"/>
          </p:cNvSpPr>
          <p:nvPr>
            <p:ph type="subTitle" idx="1"/>
          </p:nvPr>
        </p:nvSpPr>
        <p:spPr>
          <a:xfrm>
            <a:off x="1524000" y="1600200"/>
            <a:ext cx="7406640" cy="4953000"/>
          </a:xfrm>
        </p:spPr>
        <p:txBody>
          <a:bodyPr>
            <a:normAutofit/>
          </a:bodyPr>
          <a:lstStyle/>
          <a:p>
            <a:pPr marL="342900" indent="-342900">
              <a:lnSpc>
                <a:spcPts val="3500"/>
              </a:lnSpc>
              <a:buFont typeface="Wingdings" pitchFamily="2" charset="2"/>
              <a:buChar char="Ø"/>
            </a:pPr>
            <a:r>
              <a:rPr lang="en-GB" sz="2500" dirty="0" smtClean="0"/>
              <a:t>To create awareness of the National Health Act.</a:t>
            </a:r>
          </a:p>
          <a:p>
            <a:pPr marL="514350" indent="-514350">
              <a:lnSpc>
                <a:spcPts val="3500"/>
              </a:lnSpc>
              <a:buFont typeface="+mj-lt"/>
              <a:buAutoNum type="arabicPeriod"/>
            </a:pPr>
            <a:endParaRPr lang="en-GB" sz="2500" dirty="0" smtClean="0"/>
          </a:p>
          <a:p>
            <a:pPr marL="342900" indent="-342900">
              <a:lnSpc>
                <a:spcPts val="3500"/>
              </a:lnSpc>
              <a:buFont typeface="Wingdings" pitchFamily="2" charset="2"/>
              <a:buChar char="Ø"/>
            </a:pPr>
            <a:r>
              <a:rPr lang="en-GB" sz="2500" dirty="0" smtClean="0"/>
              <a:t>To enlighten participants on the essential features/ramifications and implications of the National Health Act.</a:t>
            </a:r>
          </a:p>
          <a:p>
            <a:pPr marL="514350" indent="-514350">
              <a:lnSpc>
                <a:spcPts val="3500"/>
              </a:lnSpc>
              <a:buFont typeface="+mj-lt"/>
              <a:buAutoNum type="arabicPeriod"/>
            </a:pPr>
            <a:endParaRPr lang="en-GB" sz="2500" dirty="0" smtClean="0"/>
          </a:p>
          <a:p>
            <a:pPr marL="342900" indent="-342900">
              <a:lnSpc>
                <a:spcPts val="3500"/>
              </a:lnSpc>
              <a:buFont typeface="Wingdings" pitchFamily="2" charset="2"/>
              <a:buChar char="Ø"/>
            </a:pPr>
            <a:r>
              <a:rPr lang="en-GB" sz="2500" dirty="0" smtClean="0"/>
              <a:t>To inspire participants to join other stakeholders in the committed implementation of the National Health Act.</a:t>
            </a:r>
          </a:p>
          <a:p>
            <a:endParaRPr lang="en-US" sz="2800" dirty="0" smtClean="0"/>
          </a:p>
          <a:p>
            <a:pPr>
              <a:lnSpc>
                <a:spcPts val="4000"/>
              </a:lnSpc>
            </a:pPr>
            <a:endParaRPr lang="en-US" sz="2800" dirty="0"/>
          </a:p>
          <a:p>
            <a:pPr marL="370332" indent="-342900">
              <a:lnSpc>
                <a:spcPts val="4000"/>
              </a:lnSpc>
              <a:buFont typeface="Wingdings" pitchFamily="2" charset="2"/>
              <a:buChar char="v"/>
            </a:pPr>
            <a:endParaRPr lang="en-US" sz="2800" dirty="0"/>
          </a:p>
          <a:p>
            <a:pPr>
              <a:lnSpc>
                <a:spcPts val="4000"/>
              </a:lnSpc>
            </a:pPr>
            <a:endParaRPr lang="en-US" sz="2800" dirty="0" smtClean="0"/>
          </a:p>
          <a:p>
            <a:endParaRPr lang="en-US" sz="2400" dirty="0"/>
          </a:p>
        </p:txBody>
      </p:sp>
    </p:spTree>
    <p:extLst>
      <p:ext uri="{BB962C8B-B14F-4D97-AF65-F5344CB8AC3E}">
        <p14:creationId xmlns:p14="http://schemas.microsoft.com/office/powerpoint/2010/main" val="29310462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IV</a:t>
            </a:r>
          </a:p>
          <a:p>
            <a:pPr marL="400050" lvl="0" indent="-373063">
              <a:lnSpc>
                <a:spcPts val="3400"/>
              </a:lnSpc>
              <a:buFont typeface="Wingdings" pitchFamily="2" charset="2"/>
              <a:buChar char="v"/>
            </a:pPr>
            <a:r>
              <a:rPr lang="en-US" sz="2200" dirty="0" smtClean="0"/>
              <a:t>S35 – Defines the need for a National Health Management Information System (NHMIS) at all levels of the healthcare system, including FCT and private health establishments. </a:t>
            </a:r>
          </a:p>
          <a:p>
            <a:pPr marL="400050" lvl="0" indent="-373063">
              <a:lnSpc>
                <a:spcPts val="3400"/>
              </a:lnSpc>
              <a:buFont typeface="Wingdings" pitchFamily="2" charset="2"/>
              <a:buChar char="v"/>
            </a:pPr>
            <a:r>
              <a:rPr lang="en-US" sz="2200" dirty="0" smtClean="0"/>
              <a:t>S37(1)b – Prescribes </a:t>
            </a:r>
            <a:r>
              <a:rPr lang="en-US" sz="2200" b="1" dirty="0" smtClean="0"/>
              <a:t>the establishment of a HMIS by private health care providers as a condition for the grant or renewal of the Certificate of Standards</a:t>
            </a:r>
            <a:r>
              <a:rPr lang="en-US" sz="2200" dirty="0" smtClean="0"/>
              <a:t>. </a:t>
            </a:r>
          </a:p>
          <a:p>
            <a:pPr marL="400050" lvl="0" indent="-373063">
              <a:lnSpc>
                <a:spcPts val="3400"/>
              </a:lnSpc>
              <a:buFont typeface="Wingdings" pitchFamily="2" charset="2"/>
              <a:buChar char="v"/>
            </a:pPr>
            <a:r>
              <a:rPr lang="en-US" sz="2200" dirty="0" smtClean="0"/>
              <a:t> S37(2) – prescribes a fine of </a:t>
            </a:r>
            <a:r>
              <a:rPr lang="en-US" sz="2200" dirty="0" smtClean="0">
                <a:solidFill>
                  <a:srgbClr val="FF0000"/>
                </a:solidFill>
              </a:rPr>
              <a:t>N</a:t>
            </a:r>
            <a:r>
              <a:rPr lang="en-US" sz="2200" dirty="0" smtClean="0">
                <a:solidFill>
                  <a:srgbClr val="FF0000"/>
                </a:solidFill>
                <a:latin typeface="Times New Roman" pitchFamily="18" charset="0"/>
                <a:cs typeface="Times New Roman" pitchFamily="18" charset="0"/>
              </a:rPr>
              <a:t>1</a:t>
            </a:r>
            <a:r>
              <a:rPr lang="en-US" sz="2200" dirty="0" smtClean="0">
                <a:solidFill>
                  <a:srgbClr val="FF0000"/>
                </a:solidFill>
              </a:rPr>
              <a:t>00,000:00k</a:t>
            </a:r>
            <a:r>
              <a:rPr lang="en-US" sz="2200" dirty="0" smtClean="0"/>
              <a:t> or </a:t>
            </a:r>
            <a:r>
              <a:rPr lang="en-US" sz="2200" b="1" dirty="0" smtClean="0">
                <a:solidFill>
                  <a:srgbClr val="00B0F0"/>
                </a:solidFill>
              </a:rPr>
              <a:t>imprisonment of 6 months for private health care providers who fail to comply</a:t>
            </a:r>
            <a:endParaRPr lang="en-US" sz="2200" b="1" dirty="0">
              <a:solidFill>
                <a:srgbClr val="00B0F0"/>
              </a:solidFill>
            </a:endParaRPr>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IV</a:t>
            </a:r>
          </a:p>
          <a:p>
            <a:pPr marL="400050" lvl="0" indent="-373063">
              <a:lnSpc>
                <a:spcPts val="3400"/>
              </a:lnSpc>
              <a:buFont typeface="Wingdings" pitchFamily="2" charset="2"/>
              <a:buChar char="v"/>
            </a:pPr>
            <a:r>
              <a:rPr lang="en-US" sz="2200" dirty="0" smtClean="0"/>
              <a:t>S39 – defines the need for an </a:t>
            </a:r>
            <a:r>
              <a:rPr lang="en-US" sz="2200" b="1" dirty="0" smtClean="0"/>
              <a:t>Essential Drug list and National Drug Formulary</a:t>
            </a:r>
            <a:r>
              <a:rPr lang="en-US" sz="2200" dirty="0" smtClean="0"/>
              <a:t>, both of which are to be periodically reviewed. </a:t>
            </a:r>
          </a:p>
          <a:p>
            <a:pPr marL="26987" lvl="0">
              <a:lnSpc>
                <a:spcPts val="3400"/>
              </a:lnSpc>
            </a:pPr>
            <a:endParaRPr lang="en-US" sz="2200" dirty="0" smtClean="0"/>
          </a:p>
          <a:p>
            <a:pPr marL="400050" lvl="0" indent="-373063">
              <a:lnSpc>
                <a:spcPts val="3400"/>
              </a:lnSpc>
              <a:buFont typeface="Wingdings" pitchFamily="2" charset="2"/>
              <a:buChar char="v"/>
            </a:pPr>
            <a:r>
              <a:rPr lang="en-US" sz="2200" dirty="0" smtClean="0"/>
              <a:t> </a:t>
            </a:r>
            <a:r>
              <a:rPr lang="en-US" sz="2200" b="1" dirty="0" smtClean="0">
                <a:solidFill>
                  <a:srgbClr val="FF0000"/>
                </a:solidFill>
              </a:rPr>
              <a:t>S40</a:t>
            </a:r>
            <a:r>
              <a:rPr lang="en-US" sz="2200" dirty="0" smtClean="0"/>
              <a:t> – </a:t>
            </a:r>
            <a:r>
              <a:rPr lang="en-US" sz="2200" dirty="0"/>
              <a:t>E</a:t>
            </a:r>
            <a:r>
              <a:rPr lang="en-US" sz="2200" dirty="0" smtClean="0"/>
              <a:t>xpresses the responsibility of the National Council on health to spread the NHIS to all catchment areas</a:t>
            </a:r>
            <a:r>
              <a:rPr lang="en-US" sz="2200" dirty="0"/>
              <a:t> </a:t>
            </a:r>
            <a:r>
              <a:rPr lang="en-US" sz="2200" dirty="0" smtClean="0"/>
              <a:t>and parts of the Federation. </a:t>
            </a: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V – Human Resources for Health</a:t>
            </a:r>
          </a:p>
          <a:p>
            <a:pPr marL="400050" lvl="0" indent="-373063">
              <a:lnSpc>
                <a:spcPts val="3400"/>
              </a:lnSpc>
              <a:buFont typeface="Wingdings" pitchFamily="2" charset="2"/>
              <a:buChar char="v"/>
            </a:pPr>
            <a:r>
              <a:rPr lang="en-US" sz="2200" dirty="0" smtClean="0"/>
              <a:t>Defines the need for Health Human Resource Manpower Development Plans at all levels including strategies for the recruitment, </a:t>
            </a:r>
            <a:r>
              <a:rPr lang="en-US" sz="2200" b="1" dirty="0" smtClean="0"/>
              <a:t>retention</a:t>
            </a:r>
            <a:r>
              <a:rPr lang="en-US" sz="2200" dirty="0" smtClean="0"/>
              <a:t>, </a:t>
            </a:r>
            <a:r>
              <a:rPr lang="en-US" sz="2200" b="1" dirty="0" smtClean="0"/>
              <a:t>efficient utilization</a:t>
            </a:r>
            <a:r>
              <a:rPr lang="en-US" sz="2200" dirty="0" smtClean="0"/>
              <a:t> and </a:t>
            </a:r>
            <a:r>
              <a:rPr lang="en-US" sz="2200" b="1" dirty="0" smtClean="0"/>
              <a:t>distribution</a:t>
            </a:r>
            <a:r>
              <a:rPr lang="en-US" sz="2200" dirty="0" smtClean="0"/>
              <a:t> of health manpower within and outside Nigeria. </a:t>
            </a:r>
          </a:p>
          <a:p>
            <a:pPr marL="400050" lvl="0" indent="-373063">
              <a:lnSpc>
                <a:spcPts val="3400"/>
              </a:lnSpc>
              <a:buFont typeface="Wingdings" pitchFamily="2" charset="2"/>
              <a:buChar char="v"/>
            </a:pPr>
            <a:r>
              <a:rPr lang="en-US" sz="2200" dirty="0" smtClean="0"/>
              <a:t> S43(b) – Prescribes re-certification </a:t>
            </a:r>
            <a:r>
              <a:rPr lang="en-US" sz="2200" dirty="0" err="1" smtClean="0"/>
              <a:t>programme</a:t>
            </a:r>
            <a:r>
              <a:rPr lang="en-US" sz="2200" dirty="0" smtClean="0"/>
              <a:t> for health workers through </a:t>
            </a:r>
            <a:r>
              <a:rPr lang="en-US" sz="2200" b="1" dirty="0" smtClean="0"/>
              <a:t>CPDs</a:t>
            </a:r>
            <a:r>
              <a:rPr lang="en-US" sz="2200" dirty="0" smtClean="0"/>
              <a:t>. </a:t>
            </a:r>
          </a:p>
          <a:p>
            <a:pPr marL="400050" lvl="0" indent="-373063">
              <a:lnSpc>
                <a:spcPts val="3400"/>
              </a:lnSpc>
              <a:buFont typeface="Wingdings" pitchFamily="2" charset="2"/>
              <a:buChar char="v"/>
            </a:pPr>
            <a:r>
              <a:rPr lang="en-US" sz="2200" dirty="0" smtClean="0"/>
              <a:t>S45(</a:t>
            </a:r>
            <a:r>
              <a:rPr lang="en-US" sz="2200" dirty="0" smtClean="0">
                <a:latin typeface="Times New Roman" pitchFamily="18" charset="0"/>
                <a:cs typeface="Times New Roman" pitchFamily="18" charset="0"/>
              </a:rPr>
              <a:t>1</a:t>
            </a:r>
            <a:r>
              <a:rPr lang="en-US" sz="2200" dirty="0" smtClean="0"/>
              <a:t>) – Classifies Health services as Essential Service subject to the provisions of the relevant law. </a:t>
            </a: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fontScale="90000"/>
          </a:bodyPr>
          <a:lstStyle/>
          <a:p>
            <a:pPr algn="ctr"/>
            <a:r>
              <a:rPr lang="en-US" sz="3600" b="1" dirty="0" smtClean="0">
                <a:solidFill>
                  <a:srgbClr val="FF0000"/>
                </a:solidFill>
              </a:rPr>
              <a:t>ESSENTIAL FEATURES (CONT’D)</a:t>
            </a:r>
            <a:endParaRPr lang="en-US" sz="36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V – Human Resources for Health</a:t>
            </a:r>
          </a:p>
          <a:p>
            <a:pPr marL="400050" lvl="0" indent="-373063">
              <a:lnSpc>
                <a:spcPts val="3400"/>
              </a:lnSpc>
              <a:buFont typeface="Wingdings" pitchFamily="2" charset="2"/>
              <a:buChar char="v"/>
            </a:pPr>
            <a:r>
              <a:rPr lang="en-US" sz="2200" dirty="0" smtClean="0"/>
              <a:t>S45(2) – Views industrial disputes in the public health sector as one that should be handled seriously without allowing for total disruption of health service delivery in public health institution.</a:t>
            </a:r>
          </a:p>
          <a:p>
            <a:pPr marL="400050" lvl="0" indent="-373063">
              <a:lnSpc>
                <a:spcPts val="3400"/>
              </a:lnSpc>
              <a:buFont typeface="Wingdings" pitchFamily="2" charset="2"/>
              <a:buChar char="v"/>
            </a:pPr>
            <a:r>
              <a:rPr lang="en-US" sz="2200" dirty="0" smtClean="0"/>
              <a:t>S45(3) – gives powers to the Minister to apply all </a:t>
            </a:r>
            <a:r>
              <a:rPr lang="en-US" sz="2200" b="1" dirty="0" smtClean="0"/>
              <a:t>reasonable</a:t>
            </a:r>
            <a:r>
              <a:rPr lang="en-US" sz="2200" dirty="0" smtClean="0"/>
              <a:t> </a:t>
            </a:r>
            <a:r>
              <a:rPr lang="en-US" sz="2200" b="1" dirty="0" smtClean="0"/>
              <a:t>measures</a:t>
            </a:r>
            <a:r>
              <a:rPr lang="en-US" sz="2200" dirty="0" smtClean="0"/>
              <a:t> to restore normalcy </a:t>
            </a:r>
            <a:r>
              <a:rPr lang="en-US" sz="2200" b="1" dirty="0" smtClean="0"/>
              <a:t>within 14days </a:t>
            </a:r>
            <a:r>
              <a:rPr lang="en-US" sz="2200" dirty="0" smtClean="0"/>
              <a:t>of the occurrence of the disruption. </a:t>
            </a: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fontScale="70000" lnSpcReduction="20000"/>
          </a:bodyPr>
          <a:lstStyle/>
          <a:p>
            <a:pPr marL="400050" lvl="0" indent="-373063">
              <a:lnSpc>
                <a:spcPts val="3400"/>
              </a:lnSpc>
            </a:pPr>
            <a:r>
              <a:rPr lang="en-US" sz="2400" b="1" dirty="0" smtClean="0"/>
              <a:t>PART V – Human Resources for Health</a:t>
            </a:r>
          </a:p>
          <a:p>
            <a:pPr marL="400050" lvl="0" indent="-373063">
              <a:lnSpc>
                <a:spcPts val="3600"/>
              </a:lnSpc>
              <a:buFont typeface="Wingdings" pitchFamily="2" charset="2"/>
              <a:buChar char="v"/>
            </a:pPr>
            <a:r>
              <a:rPr lang="en-US" sz="2300" dirty="0" smtClean="0"/>
              <a:t>S46 – Restricts Medical treatment abroad for public officers to only exceptional cases referred for the Minister’s approval by the Medical Board. </a:t>
            </a:r>
          </a:p>
          <a:p>
            <a:pPr marL="400050" lvl="0" indent="-373063">
              <a:lnSpc>
                <a:spcPts val="3400"/>
              </a:lnSpc>
              <a:buFont typeface="Wingdings" pitchFamily="2" charset="2"/>
              <a:buChar char="v"/>
            </a:pPr>
            <a:r>
              <a:rPr lang="en-GB" sz="2200" b="1" dirty="0" smtClean="0"/>
              <a:t>‘’Without </a:t>
            </a:r>
            <a:r>
              <a:rPr lang="en-GB" sz="2200" b="1" dirty="0"/>
              <a:t>prejudice to the right of any Nigerian to seek medical check-up, investigation or treatment anywhere within and outside Nigeria no public officer of the government of the Federation or any part thereof shall be sponsored for medical check-up, investigation or treatment abroad at public expense </a:t>
            </a:r>
            <a:r>
              <a:rPr lang="en-GB" sz="2200" b="1" dirty="0">
                <a:solidFill>
                  <a:srgbClr val="FF0000"/>
                </a:solidFill>
              </a:rPr>
              <a:t>except in exceptional cases</a:t>
            </a:r>
            <a:r>
              <a:rPr lang="en-GB" sz="2200" b="1" dirty="0"/>
              <a:t> on the recommendation and referral by </a:t>
            </a:r>
            <a:r>
              <a:rPr lang="en-GB" sz="2200" b="1" dirty="0">
                <a:solidFill>
                  <a:srgbClr val="00B0F0"/>
                </a:solidFill>
              </a:rPr>
              <a:t>the medical board and which recommendation or referral shall be dully approved by the Minister or the Commissioner of health of the state as the case may </a:t>
            </a:r>
            <a:r>
              <a:rPr lang="en-GB" sz="2200" b="1" dirty="0" smtClean="0">
                <a:solidFill>
                  <a:srgbClr val="00B0F0"/>
                </a:solidFill>
              </a:rPr>
              <a:t>be</a:t>
            </a:r>
            <a:r>
              <a:rPr lang="en-GB" sz="2200" b="1" dirty="0" smtClean="0"/>
              <a:t>.’’</a:t>
            </a:r>
            <a:endParaRPr lang="en-US" sz="2200" b="1" dirty="0"/>
          </a:p>
          <a:p>
            <a:endParaRPr lang="en-US" b="1"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fontScale="92500"/>
          </a:bodyPr>
          <a:lstStyle/>
          <a:p>
            <a:pPr marL="400050" lvl="0" indent="-373063">
              <a:lnSpc>
                <a:spcPts val="3400"/>
              </a:lnSpc>
            </a:pPr>
            <a:r>
              <a:rPr lang="en-US" sz="2400" b="1" dirty="0" smtClean="0"/>
              <a:t>PART VI--</a:t>
            </a:r>
            <a:r>
              <a:rPr lang="en-GB" sz="2400" b="1" dirty="0"/>
              <a:t>CONTROL OF USE OF BLOOD, BLOOD PRODUCTS, TISSUE AND GAMETES IN HUMANS</a:t>
            </a:r>
            <a:endParaRPr lang="en-US" sz="2400" dirty="0" smtClean="0"/>
          </a:p>
          <a:p>
            <a:pPr marL="400050" lvl="0" indent="-373063">
              <a:lnSpc>
                <a:spcPts val="3600"/>
              </a:lnSpc>
              <a:buFont typeface="Wingdings" pitchFamily="2" charset="2"/>
              <a:buChar char="v"/>
            </a:pPr>
            <a:r>
              <a:rPr lang="en-US" sz="2300" dirty="0" smtClean="0"/>
              <a:t>Establishes a </a:t>
            </a:r>
            <a:r>
              <a:rPr lang="en-US" sz="2300" dirty="0" smtClean="0">
                <a:solidFill>
                  <a:srgbClr val="FF0000"/>
                </a:solidFill>
              </a:rPr>
              <a:t>National Blood Transfusion Service</a:t>
            </a:r>
          </a:p>
          <a:p>
            <a:pPr marL="400050" lvl="0" indent="-373063">
              <a:lnSpc>
                <a:spcPts val="3600"/>
              </a:lnSpc>
              <a:buFont typeface="Wingdings" pitchFamily="2" charset="2"/>
              <a:buChar char="v"/>
            </a:pPr>
            <a:r>
              <a:rPr lang="en-US" sz="2300" dirty="0" smtClean="0"/>
              <a:t>Defines conditions under which organs, tissues blood and blood products may be removed on transplanted</a:t>
            </a:r>
          </a:p>
          <a:p>
            <a:pPr marL="400050" lvl="0" indent="-373063">
              <a:lnSpc>
                <a:spcPts val="3600"/>
              </a:lnSpc>
              <a:buFont typeface="Wingdings" pitchFamily="2" charset="2"/>
              <a:buChar char="v"/>
            </a:pPr>
            <a:r>
              <a:rPr lang="en-US" sz="2300" dirty="0" smtClean="0"/>
              <a:t>Establishes the need for involved health establishments to set up </a:t>
            </a:r>
            <a:r>
              <a:rPr lang="en-US" sz="2300" b="1" u="sng" dirty="0" smtClean="0"/>
              <a:t>Independent Tissue Transplantation Committee</a:t>
            </a:r>
          </a:p>
          <a:p>
            <a:pPr marL="400050" lvl="0" indent="-373063">
              <a:lnSpc>
                <a:spcPts val="3600"/>
              </a:lnSpc>
              <a:buFont typeface="Wingdings" pitchFamily="2" charset="2"/>
              <a:buChar char="v"/>
            </a:pPr>
            <a:r>
              <a:rPr lang="en-US" sz="2300" dirty="0" smtClean="0"/>
              <a:t>S5</a:t>
            </a:r>
            <a:r>
              <a:rPr lang="en-US" sz="2300" dirty="0" smtClean="0">
                <a:latin typeface="Times New Roman" pitchFamily="18" charset="0"/>
                <a:cs typeface="Times New Roman" pitchFamily="18" charset="0"/>
              </a:rPr>
              <a:t>1</a:t>
            </a:r>
            <a:r>
              <a:rPr lang="en-US" sz="2300" dirty="0" smtClean="0"/>
              <a:t> &amp; S52 – Confers the right to remove and transplant a tissue in a living person on only medical &amp; dental practitioners</a:t>
            </a: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VI</a:t>
            </a:r>
            <a:endParaRPr lang="en-US" sz="2400" dirty="0" smtClean="0"/>
          </a:p>
          <a:p>
            <a:pPr marL="400050" lvl="0" indent="-373063">
              <a:lnSpc>
                <a:spcPts val="3600"/>
              </a:lnSpc>
              <a:buFont typeface="Wingdings" pitchFamily="2" charset="2"/>
              <a:buChar char="v"/>
            </a:pPr>
            <a:r>
              <a:rPr lang="en-US" sz="2300" dirty="0" smtClean="0"/>
              <a:t>S58 – Prescribes conditions for the conduct of post mortem examination of the body of a deceased person. </a:t>
            </a: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r>
              <a:rPr lang="en-US" sz="2400" b="1" dirty="0" smtClean="0"/>
              <a:t>PART </a:t>
            </a:r>
            <a:r>
              <a:rPr lang="en-US" sz="2400" b="1" dirty="0"/>
              <a:t>VII--REGULATIONS AND MISCELLANEOUS PROVISIONS</a:t>
            </a:r>
            <a:endParaRPr lang="en-US" sz="2400" dirty="0" smtClean="0"/>
          </a:p>
          <a:p>
            <a:pPr marL="400050" lvl="0" indent="-373063">
              <a:lnSpc>
                <a:spcPts val="3600"/>
              </a:lnSpc>
              <a:buFont typeface="Wingdings" pitchFamily="2" charset="2"/>
              <a:buChar char="v"/>
            </a:pPr>
            <a:r>
              <a:rPr lang="en-US" sz="2300" b="1" dirty="0" smtClean="0"/>
              <a:t>S59</a:t>
            </a:r>
            <a:r>
              <a:rPr lang="en-US" sz="2300" dirty="0" smtClean="0"/>
              <a:t> – Gives powers to the Minister to make further regulations in furtherance of the implementation of the Act.</a:t>
            </a:r>
          </a:p>
          <a:p>
            <a:pPr marL="400050" lvl="0" indent="-373063">
              <a:lnSpc>
                <a:spcPts val="3600"/>
              </a:lnSpc>
              <a:buFont typeface="Wingdings" pitchFamily="2" charset="2"/>
              <a:buChar char="v"/>
            </a:pPr>
            <a:r>
              <a:rPr lang="en-US" sz="2300" dirty="0" smtClean="0"/>
              <a:t>S60 – gives powers to the Minster to establish such number of advisory and technical committees as may be necessary to achieve the objects of the Act.</a:t>
            </a:r>
          </a:p>
          <a:p>
            <a:pPr marL="400050" lvl="0" indent="-373063">
              <a:lnSpc>
                <a:spcPts val="3600"/>
              </a:lnSpc>
              <a:buFont typeface="Wingdings" pitchFamily="2" charset="2"/>
              <a:buChar char="v"/>
            </a:pPr>
            <a:r>
              <a:rPr lang="en-US" sz="2300" dirty="0" smtClean="0"/>
              <a:t>S6</a:t>
            </a:r>
            <a:r>
              <a:rPr lang="en-US" sz="2300" dirty="0" smtClean="0">
                <a:latin typeface="Times New Roman" pitchFamily="18" charset="0"/>
                <a:cs typeface="Times New Roman" pitchFamily="18" charset="0"/>
              </a:rPr>
              <a:t>1</a:t>
            </a:r>
            <a:r>
              <a:rPr lang="en-US" sz="2300" dirty="0" smtClean="0"/>
              <a:t>(</a:t>
            </a:r>
            <a:r>
              <a:rPr lang="en-US" sz="2300" dirty="0" smtClean="0">
                <a:latin typeface="Times New Roman" pitchFamily="18" charset="0"/>
                <a:cs typeface="Times New Roman" pitchFamily="18" charset="0"/>
              </a:rPr>
              <a:t>1</a:t>
            </a:r>
            <a:r>
              <a:rPr lang="en-US" sz="2300" dirty="0" smtClean="0"/>
              <a:t>) – Gives power to the Minister to establish a </a:t>
            </a:r>
            <a:r>
              <a:rPr lang="en-US" sz="2300" b="1" u="sng" dirty="0" smtClean="0">
                <a:solidFill>
                  <a:srgbClr val="FF0000"/>
                </a:solidFill>
              </a:rPr>
              <a:t>National Consultative Health Forum</a:t>
            </a:r>
            <a:endParaRPr lang="en-US" sz="2300" b="1" dirty="0" smtClean="0">
              <a:solidFill>
                <a:srgbClr val="FF0000"/>
              </a:solidFill>
            </a:endParaRP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1014984"/>
          </a:xfrm>
        </p:spPr>
        <p:txBody>
          <a:bodyPr>
            <a:normAutofit/>
          </a:bodyPr>
          <a:lstStyle/>
          <a:p>
            <a:pPr algn="ctr"/>
            <a:r>
              <a:rPr lang="en-US" sz="3200" b="1" dirty="0" smtClean="0">
                <a:solidFill>
                  <a:srgbClr val="FF0000"/>
                </a:solidFill>
              </a:rPr>
              <a:t>ESSENTIAL FEATURES (CONT’D)</a:t>
            </a:r>
            <a:endParaRPr lang="en-US" sz="3200" b="1" dirty="0">
              <a:solidFill>
                <a:srgbClr val="FF0000"/>
              </a:solidFill>
            </a:endParaRPr>
          </a:p>
        </p:txBody>
      </p:sp>
      <p:sp>
        <p:nvSpPr>
          <p:cNvPr id="3" name="Subtitle 2"/>
          <p:cNvSpPr>
            <a:spLocks noGrp="1"/>
          </p:cNvSpPr>
          <p:nvPr>
            <p:ph type="subTitle" idx="1"/>
          </p:nvPr>
        </p:nvSpPr>
        <p:spPr>
          <a:xfrm>
            <a:off x="1371600" y="1219200"/>
            <a:ext cx="7406640" cy="5181600"/>
          </a:xfrm>
        </p:spPr>
        <p:txBody>
          <a:bodyPr>
            <a:normAutofit/>
          </a:bodyPr>
          <a:lstStyle/>
          <a:p>
            <a:pPr marL="400050" lvl="0" indent="-373063">
              <a:lnSpc>
                <a:spcPts val="3400"/>
              </a:lnSpc>
            </a:pPr>
            <a:endParaRPr lang="en-US" sz="2400" dirty="0" smtClean="0"/>
          </a:p>
          <a:p>
            <a:pPr marL="400050" lvl="0" indent="-373063">
              <a:lnSpc>
                <a:spcPts val="3600"/>
              </a:lnSpc>
              <a:buFont typeface="Wingdings" pitchFamily="2" charset="2"/>
              <a:buChar char="v"/>
            </a:pPr>
            <a:r>
              <a:rPr lang="en-US" sz="2300" b="1" dirty="0" smtClean="0"/>
              <a:t>S64 - </a:t>
            </a:r>
            <a:r>
              <a:rPr lang="en-US" sz="2300" dirty="0" smtClean="0"/>
              <a:t> Interpretation clause</a:t>
            </a:r>
          </a:p>
          <a:p>
            <a:pPr marL="400050" lvl="0" indent="-373063">
              <a:lnSpc>
                <a:spcPts val="3600"/>
              </a:lnSpc>
            </a:pPr>
            <a:endParaRPr lang="en-US" sz="1800" dirty="0" smtClean="0"/>
          </a:p>
          <a:p>
            <a:pPr marL="400050" lvl="0" indent="-373063">
              <a:lnSpc>
                <a:spcPts val="3600"/>
              </a:lnSpc>
              <a:buFont typeface="Wingdings" pitchFamily="2" charset="2"/>
              <a:buChar char="v"/>
            </a:pPr>
            <a:r>
              <a:rPr lang="en-US" sz="2300" b="1" dirty="0" smtClean="0"/>
              <a:t>S65</a:t>
            </a:r>
            <a:r>
              <a:rPr lang="en-US" sz="2300" dirty="0" smtClean="0"/>
              <a:t> – Citation: This Act may be cited as the National Health Act, 2014. </a:t>
            </a:r>
          </a:p>
          <a:p>
            <a:pPr marL="400050" lvl="0" indent="-373063">
              <a:lnSpc>
                <a:spcPts val="3400"/>
              </a:lnSpc>
              <a:buFont typeface="Wingdings" pitchFamily="2" charset="2"/>
              <a:buChar char="v"/>
            </a:pPr>
            <a:endParaRPr lang="en-US" sz="2200"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NHA &amp; ITS IMPLICATIONS</a:t>
            </a:r>
            <a:endParaRPr lang="en-GB" b="1"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82296" indent="0">
              <a:buNone/>
            </a:pPr>
            <a:r>
              <a:rPr lang="en-GB" sz="5100" b="1" dirty="0" smtClean="0">
                <a:solidFill>
                  <a:srgbClr val="7030A0"/>
                </a:solidFill>
              </a:rPr>
              <a:t>EQUITY &amp; ELIGIBILITY </a:t>
            </a:r>
            <a:r>
              <a:rPr lang="en-GB" sz="5100" b="1" dirty="0">
                <a:solidFill>
                  <a:srgbClr val="7030A0"/>
                </a:solidFill>
              </a:rPr>
              <a:t>OF NIGERIANS TO ACCESS HEALTHCARE SERVICES</a:t>
            </a:r>
            <a:r>
              <a:rPr lang="en-GB" sz="5100" b="1" dirty="0"/>
              <a:t> </a:t>
            </a:r>
          </a:p>
          <a:p>
            <a:r>
              <a:rPr lang="en-GB" dirty="0" smtClean="0"/>
              <a:t>The </a:t>
            </a:r>
            <a:r>
              <a:rPr lang="en-GB" dirty="0"/>
              <a:t>NHA in </a:t>
            </a:r>
            <a:r>
              <a:rPr lang="en-GB" b="1" dirty="0"/>
              <a:t>Section 1 (1,c)</a:t>
            </a:r>
            <a:r>
              <a:rPr lang="en-GB" dirty="0"/>
              <a:t> provides that the National Health System ‘</a:t>
            </a:r>
            <a:r>
              <a:rPr lang="en-GB" b="1" dirty="0"/>
              <a:t>’shall provide for persons living in Nigeria the best possible health services within the limits of available resources</a:t>
            </a:r>
            <a:r>
              <a:rPr lang="en-GB" dirty="0" smtClean="0"/>
              <a:t>.’’</a:t>
            </a:r>
          </a:p>
          <a:p>
            <a:r>
              <a:rPr lang="en-GB" dirty="0" smtClean="0"/>
              <a:t>It </a:t>
            </a:r>
            <a:r>
              <a:rPr lang="en-GB" dirty="0"/>
              <a:t>goes further in </a:t>
            </a:r>
            <a:r>
              <a:rPr lang="en-GB" b="1" dirty="0"/>
              <a:t>Section 1 (1,e)</a:t>
            </a:r>
            <a:r>
              <a:rPr lang="en-GB" dirty="0"/>
              <a:t> to state that the National Health System shall </a:t>
            </a:r>
            <a:r>
              <a:rPr lang="en-GB" dirty="0" smtClean="0"/>
              <a:t>protect, promote </a:t>
            </a:r>
            <a:r>
              <a:rPr lang="en-GB" dirty="0"/>
              <a:t>and </a:t>
            </a:r>
            <a:r>
              <a:rPr lang="en-GB" dirty="0" smtClean="0"/>
              <a:t>fulfil </a:t>
            </a:r>
            <a:r>
              <a:rPr lang="en-GB" dirty="0"/>
              <a:t>the rights of the people of Nigeria to have access to healthcare services.’’</a:t>
            </a:r>
          </a:p>
          <a:p>
            <a:r>
              <a:rPr lang="en-GB" dirty="0"/>
              <a:t>Additionally, the NHA provides in Sections 3(3) and 15(3) that all Nigerians shall be entitled to a </a:t>
            </a:r>
            <a:r>
              <a:rPr lang="en-GB" b="1" dirty="0"/>
              <a:t>basic minimum package of health services</a:t>
            </a:r>
            <a:r>
              <a:rPr lang="en-GB" dirty="0"/>
              <a:t>.</a:t>
            </a:r>
          </a:p>
          <a:p>
            <a:pPr marL="82296" indent="0">
              <a:buNone/>
            </a:pPr>
            <a:endParaRPr lang="en-GB" dirty="0"/>
          </a:p>
          <a:p>
            <a:pPr marL="82296" indent="0">
              <a:buNone/>
            </a:pPr>
            <a:r>
              <a:rPr lang="en-GB" dirty="0" smtClean="0"/>
              <a:t>     </a:t>
            </a:r>
            <a:r>
              <a:rPr lang="en-GB" b="1" i="1" dirty="0" smtClean="0"/>
              <a:t>IMPLICATIONS</a:t>
            </a:r>
            <a:endParaRPr lang="en-GB" b="1" i="1" dirty="0"/>
          </a:p>
          <a:p>
            <a:r>
              <a:rPr lang="en-GB" dirty="0" err="1"/>
              <a:t>i</a:t>
            </a:r>
            <a:r>
              <a:rPr lang="en-GB" dirty="0"/>
              <a:t>) These provisions clearly make the right to health justiciable. Therefore, the citizens of Nigeria can seek for the concrete legal expression of their health rights whenever deprived. </a:t>
            </a:r>
          </a:p>
          <a:p>
            <a:r>
              <a:rPr lang="en-GB" dirty="0"/>
              <a:t>ii) However, as part of the implementation framework, there will be need to define the full range and constituent elements of the basic minimum package of health care intended by the NHA.</a:t>
            </a:r>
          </a:p>
          <a:p>
            <a:r>
              <a:rPr lang="en-GB" dirty="0"/>
              <a:t>iii) It would also require improved budgetary allocations to the health care sector.</a:t>
            </a:r>
          </a:p>
          <a:p>
            <a:endParaRPr lang="en-GB" dirty="0"/>
          </a:p>
        </p:txBody>
      </p:sp>
    </p:spTree>
    <p:extLst>
      <p:ext uri="{BB962C8B-B14F-4D97-AF65-F5344CB8AC3E}">
        <p14:creationId xmlns:p14="http://schemas.microsoft.com/office/powerpoint/2010/main" val="42202658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0000"/>
                </a:solidFill>
              </a:rPr>
              <a:t>INTRODUCTORY DEFINITION OF TERMS</a:t>
            </a:r>
            <a:endParaRPr lang="en-GB" sz="3200" b="1" dirty="0">
              <a:solidFill>
                <a:srgbClr val="FF0000"/>
              </a:solidFill>
            </a:endParaRPr>
          </a:p>
        </p:txBody>
      </p:sp>
      <p:sp>
        <p:nvSpPr>
          <p:cNvPr id="3" name="Content Placeholder 2"/>
          <p:cNvSpPr>
            <a:spLocks noGrp="1"/>
          </p:cNvSpPr>
          <p:nvPr>
            <p:ph idx="1"/>
          </p:nvPr>
        </p:nvSpPr>
        <p:spPr/>
        <p:txBody>
          <a:bodyPr>
            <a:normAutofit/>
          </a:bodyPr>
          <a:lstStyle/>
          <a:p>
            <a:pPr marL="82296" indent="0">
              <a:buNone/>
            </a:pPr>
            <a:endParaRPr lang="en-GB" b="1" dirty="0" smtClean="0"/>
          </a:p>
          <a:p>
            <a:pPr marL="82296" indent="0">
              <a:buNone/>
            </a:pPr>
            <a:r>
              <a:rPr lang="en-GB" sz="2400" b="1" dirty="0" smtClean="0"/>
              <a:t>National</a:t>
            </a:r>
            <a:endParaRPr lang="en-GB" sz="2400" b="1" dirty="0"/>
          </a:p>
          <a:p>
            <a:r>
              <a:rPr lang="en-GB" sz="2100" dirty="0"/>
              <a:t>According to the Oxford Advanced Learner’s Dictionary, International Student’s Edition, New 8th Edition, the term National refers to: </a:t>
            </a:r>
          </a:p>
          <a:p>
            <a:r>
              <a:rPr lang="en-GB" sz="2100" dirty="0"/>
              <a:t>--- Something shared by a whole nation or something connected with a particular </a:t>
            </a:r>
            <a:r>
              <a:rPr lang="en-GB" sz="2100" dirty="0" smtClean="0"/>
              <a:t>nation.</a:t>
            </a:r>
          </a:p>
          <a:p>
            <a:pPr marL="82296" indent="0">
              <a:buNone/>
            </a:pPr>
            <a:endParaRPr lang="en-GB" sz="2100" dirty="0" smtClean="0"/>
          </a:p>
          <a:p>
            <a:pPr marL="82296" indent="0">
              <a:buNone/>
            </a:pPr>
            <a:r>
              <a:rPr lang="en-GB" sz="2400" b="1" dirty="0" smtClean="0"/>
              <a:t>WHAT </a:t>
            </a:r>
            <a:r>
              <a:rPr lang="en-GB" sz="2400" b="1" dirty="0"/>
              <a:t>IS HEALTH</a:t>
            </a:r>
            <a:r>
              <a:rPr lang="en-GB" sz="2400" dirty="0"/>
              <a:t>?</a:t>
            </a:r>
          </a:p>
          <a:p>
            <a:r>
              <a:rPr lang="en-GB" sz="2100" dirty="0"/>
              <a:t>‘A state of complete physical, mental and social wellbeing, and not merely the absence of disease or infirmity’.</a:t>
            </a:r>
          </a:p>
          <a:p>
            <a:pPr marL="82296" indent="0">
              <a:buNone/>
            </a:pPr>
            <a:r>
              <a:rPr lang="en-GB" sz="2100" dirty="0"/>
              <a:t>                      -----WHO; 7th April,1948</a:t>
            </a:r>
          </a:p>
          <a:p>
            <a:endParaRPr lang="en-GB" sz="2100" dirty="0"/>
          </a:p>
        </p:txBody>
      </p:sp>
    </p:spTree>
    <p:extLst>
      <p:ext uri="{BB962C8B-B14F-4D97-AF65-F5344CB8AC3E}">
        <p14:creationId xmlns:p14="http://schemas.microsoft.com/office/powerpoint/2010/main" val="16020658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rmAutofit fontScale="47500" lnSpcReduction="20000"/>
          </a:bodyPr>
          <a:lstStyle/>
          <a:p>
            <a:pPr marL="82296" indent="0">
              <a:buNone/>
            </a:pPr>
            <a:r>
              <a:rPr lang="en-GB" sz="5100" b="1" dirty="0" smtClean="0">
                <a:solidFill>
                  <a:srgbClr val="7030A0"/>
                </a:solidFill>
              </a:rPr>
              <a:t>REGULATION</a:t>
            </a:r>
            <a:r>
              <a:rPr lang="en-GB" sz="5100" b="1" dirty="0">
                <a:solidFill>
                  <a:srgbClr val="7030A0"/>
                </a:solidFill>
              </a:rPr>
              <a:t>, </a:t>
            </a:r>
            <a:r>
              <a:rPr lang="en-GB" sz="5100" b="1" dirty="0" smtClean="0">
                <a:solidFill>
                  <a:srgbClr val="7030A0"/>
                </a:solidFill>
              </a:rPr>
              <a:t>STANDARDIZATION &amp; QUALITY </a:t>
            </a:r>
            <a:r>
              <a:rPr lang="en-GB" sz="5100" b="1" dirty="0">
                <a:solidFill>
                  <a:srgbClr val="7030A0"/>
                </a:solidFill>
              </a:rPr>
              <a:t>OF HEALTH INFRASTRUCTURE AND SERVICES </a:t>
            </a:r>
            <a:endParaRPr lang="en-GB" sz="5100" b="1" dirty="0" smtClean="0">
              <a:solidFill>
                <a:srgbClr val="7030A0"/>
              </a:solidFill>
            </a:endParaRPr>
          </a:p>
          <a:p>
            <a:pPr marL="82296" indent="0">
              <a:buNone/>
            </a:pPr>
            <a:r>
              <a:rPr lang="en-GB" b="1" dirty="0" smtClean="0">
                <a:solidFill>
                  <a:srgbClr val="7030A0"/>
                </a:solidFill>
              </a:rPr>
              <a:t> </a:t>
            </a:r>
            <a:endParaRPr lang="en-GB" b="1" dirty="0">
              <a:solidFill>
                <a:srgbClr val="7030A0"/>
              </a:solidFill>
            </a:endParaRPr>
          </a:p>
          <a:p>
            <a:r>
              <a:rPr lang="en-GB" dirty="0"/>
              <a:t>For the first time in the legal lexicon of Nigeria there are now provisions compelling the regulation and standardization of Nigeria’s National Health system as well as the enthronement of quality. In particular, the NHA now imposes a legal requirement for setting up public and private health facilities through their </a:t>
            </a:r>
            <a:r>
              <a:rPr lang="en-GB" b="1" dirty="0"/>
              <a:t>classification (S 12 (1) a)</a:t>
            </a:r>
            <a:r>
              <a:rPr lang="en-GB" dirty="0"/>
              <a:t> and compulsory acquisition of a </a:t>
            </a:r>
            <a:r>
              <a:rPr lang="en-GB" b="1" dirty="0"/>
              <a:t>Certificate of Standards (S 13 (1) a, b, c, d)</a:t>
            </a:r>
            <a:r>
              <a:rPr lang="en-GB" dirty="0"/>
              <a:t>. </a:t>
            </a:r>
            <a:endParaRPr lang="en-GB" dirty="0" smtClean="0"/>
          </a:p>
          <a:p>
            <a:pPr marL="82296" indent="0">
              <a:buNone/>
            </a:pPr>
            <a:endParaRPr lang="en-GB" dirty="0"/>
          </a:p>
          <a:p>
            <a:r>
              <a:rPr lang="en-GB" dirty="0"/>
              <a:t>Remarkably, by virtue of Section 13 (1 (a, b, c, d) ), all owners of public and private health facilities have a </a:t>
            </a:r>
            <a:r>
              <a:rPr lang="en-GB" b="1" dirty="0"/>
              <a:t>grace period of two years </a:t>
            </a:r>
            <a:r>
              <a:rPr lang="en-GB" dirty="0"/>
              <a:t>(counting from the day the Act took effect) to acquire a Certificate of Standards, failing which they will be barred from operating the health facility. </a:t>
            </a:r>
            <a:endParaRPr lang="en-GB" dirty="0" smtClean="0"/>
          </a:p>
          <a:p>
            <a:pPr marL="82296" indent="0">
              <a:buNone/>
            </a:pPr>
            <a:endParaRPr lang="en-GB" dirty="0"/>
          </a:p>
          <a:p>
            <a:r>
              <a:rPr lang="en-GB" dirty="0"/>
              <a:t>All health establishments are expected to comply with the quality requirements and standards prescribed by the National Health Council (Section 19 (1 &amp; 2</a:t>
            </a:r>
            <a:r>
              <a:rPr lang="en-GB" dirty="0" smtClean="0"/>
              <a:t>)).</a:t>
            </a:r>
          </a:p>
          <a:p>
            <a:pPr marL="82296" indent="0">
              <a:buNone/>
            </a:pPr>
            <a:endParaRPr lang="en-GB" dirty="0"/>
          </a:p>
          <a:p>
            <a:r>
              <a:rPr lang="en-GB" dirty="0"/>
              <a:t>Furthermore, the NHA provides for a </a:t>
            </a:r>
            <a:r>
              <a:rPr lang="en-GB" dirty="0">
                <a:solidFill>
                  <a:srgbClr val="FF0000"/>
                </a:solidFill>
              </a:rPr>
              <a:t>National Tertiary Health Institutions Standards Committee (Sections 9 &amp; 10)</a:t>
            </a:r>
            <a:r>
              <a:rPr lang="en-GB" dirty="0"/>
              <a:t> to ensure standards and quality in our tertiary health institutions, as well as supervise annual peer reviews.</a:t>
            </a:r>
          </a:p>
        </p:txBody>
      </p:sp>
    </p:spTree>
    <p:extLst>
      <p:ext uri="{BB962C8B-B14F-4D97-AF65-F5344CB8AC3E}">
        <p14:creationId xmlns:p14="http://schemas.microsoft.com/office/powerpoint/2010/main" val="41838838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Autofit/>
          </a:bodyPr>
          <a:lstStyle/>
          <a:p>
            <a:pPr marL="82296" indent="0">
              <a:buNone/>
            </a:pPr>
            <a:r>
              <a:rPr lang="en-GB" sz="2800" b="1" dirty="0" smtClean="0">
                <a:solidFill>
                  <a:srgbClr val="7030A0"/>
                </a:solidFill>
              </a:rPr>
              <a:t>POLITICAL </a:t>
            </a:r>
            <a:r>
              <a:rPr lang="en-GB" sz="2800" b="1" dirty="0">
                <a:solidFill>
                  <a:srgbClr val="7030A0"/>
                </a:solidFill>
              </a:rPr>
              <a:t>COMMITMENT TO </a:t>
            </a:r>
            <a:r>
              <a:rPr lang="en-GB" sz="2800" b="1" dirty="0" smtClean="0">
                <a:solidFill>
                  <a:srgbClr val="7030A0"/>
                </a:solidFill>
              </a:rPr>
              <a:t>HEALTH</a:t>
            </a:r>
          </a:p>
          <a:p>
            <a:pPr marL="82296" indent="0">
              <a:buNone/>
            </a:pPr>
            <a:r>
              <a:rPr lang="en-GB" sz="1600" b="1" dirty="0" smtClean="0">
                <a:solidFill>
                  <a:srgbClr val="7030A0"/>
                </a:solidFill>
              </a:rPr>
              <a:t>  </a:t>
            </a:r>
            <a:endParaRPr lang="en-GB" sz="1600" b="1" dirty="0">
              <a:solidFill>
                <a:srgbClr val="7030A0"/>
              </a:solidFill>
            </a:endParaRPr>
          </a:p>
          <a:p>
            <a:r>
              <a:rPr lang="en-GB" sz="1600" dirty="0"/>
              <a:t>Aside from making it mandatory for the Nigerian Government to commit a minimum of 1% of the Consolidated Revenue Fund to the health sector (</a:t>
            </a:r>
            <a:r>
              <a:rPr lang="en-GB" sz="1600" b="1" dirty="0"/>
              <a:t>S11, 2, a</a:t>
            </a:r>
            <a:r>
              <a:rPr lang="en-GB" sz="1600" dirty="0"/>
              <a:t>), the NHA makes </a:t>
            </a:r>
            <a:r>
              <a:rPr lang="en-GB" sz="1600" b="1" dirty="0"/>
              <a:t>some delineation in roles and responsibility for health by the various levels of government</a:t>
            </a:r>
            <a:r>
              <a:rPr lang="en-GB" sz="1600" dirty="0"/>
              <a:t>. </a:t>
            </a:r>
            <a:endParaRPr lang="en-GB" sz="1600" dirty="0" smtClean="0"/>
          </a:p>
          <a:p>
            <a:pPr marL="82296" indent="0">
              <a:buNone/>
            </a:pPr>
            <a:endParaRPr lang="en-GB" sz="1600" dirty="0"/>
          </a:p>
          <a:p>
            <a:r>
              <a:rPr lang="en-GB" sz="1600" dirty="0"/>
              <a:t>For instance, Section 2(1,i) makes it incumbent for the Federal Ministry of Health to provide tertiary and specialized hospital services, while in Section 15 (1) the responsibility to provide secondary health care services at public health establishments within the state is reserved for the State Government or the appropriate State authority. </a:t>
            </a:r>
            <a:endParaRPr lang="en-GB" sz="1600" dirty="0" smtClean="0"/>
          </a:p>
          <a:p>
            <a:pPr marL="82296" indent="0">
              <a:buNone/>
            </a:pPr>
            <a:endParaRPr lang="en-GB" sz="1600" dirty="0"/>
          </a:p>
          <a:p>
            <a:r>
              <a:rPr lang="en-GB" sz="1600" dirty="0">
                <a:solidFill>
                  <a:srgbClr val="FF0000"/>
                </a:solidFill>
              </a:rPr>
              <a:t>As earlier stated, the NHA obligates the Nigerian state to protect and promote the right of Nigerians to seek health care services as in Section 1 (1, e). </a:t>
            </a:r>
            <a:endParaRPr lang="en-GB" sz="1600" dirty="0" smtClean="0">
              <a:solidFill>
                <a:srgbClr val="FF0000"/>
              </a:solidFill>
            </a:endParaRPr>
          </a:p>
          <a:p>
            <a:pPr marL="82296" indent="0">
              <a:buNone/>
            </a:pPr>
            <a:endParaRPr lang="en-GB" sz="1600" dirty="0">
              <a:solidFill>
                <a:srgbClr val="FF0000"/>
              </a:solidFill>
            </a:endParaRPr>
          </a:p>
          <a:p>
            <a:r>
              <a:rPr lang="en-GB" sz="1600" b="1" dirty="0"/>
              <a:t>It also makes legal provisions for the exemption of some categories of Nigerians from payment for healthcare services rendered by public health establishments (S 3, 1; and S 15, 2), while making it incumbent on the Nigerian state to mandatorily provide for the healthcare needs of vulnerable groups such as women, children and the elderly (S3, 2d). </a:t>
            </a:r>
          </a:p>
          <a:p>
            <a:pPr marL="82296" indent="0">
              <a:buNone/>
            </a:pPr>
            <a:endParaRPr lang="en-GB" sz="1600" dirty="0"/>
          </a:p>
        </p:txBody>
      </p:sp>
    </p:spTree>
    <p:extLst>
      <p:ext uri="{BB962C8B-B14F-4D97-AF65-F5344CB8AC3E}">
        <p14:creationId xmlns:p14="http://schemas.microsoft.com/office/powerpoint/2010/main" val="16988284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rmAutofit fontScale="47500" lnSpcReduction="20000"/>
          </a:bodyPr>
          <a:lstStyle/>
          <a:p>
            <a:pPr marL="82296" indent="0">
              <a:buNone/>
            </a:pPr>
            <a:r>
              <a:rPr lang="en-GB" sz="6700" b="1" dirty="0" smtClean="0">
                <a:solidFill>
                  <a:srgbClr val="7030A0"/>
                </a:solidFill>
              </a:rPr>
              <a:t>FINANCING </a:t>
            </a:r>
            <a:r>
              <a:rPr lang="en-GB" sz="6700" b="1" dirty="0">
                <a:solidFill>
                  <a:srgbClr val="7030A0"/>
                </a:solidFill>
              </a:rPr>
              <a:t>HEALTH CARE AND UNIVERSAL HEALTH </a:t>
            </a:r>
            <a:r>
              <a:rPr lang="en-GB" sz="6700" b="1" dirty="0" smtClean="0">
                <a:solidFill>
                  <a:srgbClr val="7030A0"/>
                </a:solidFill>
              </a:rPr>
              <a:t>COVERAGE</a:t>
            </a:r>
          </a:p>
          <a:p>
            <a:pPr marL="82296" indent="0">
              <a:buNone/>
            </a:pPr>
            <a:endParaRPr lang="en-GB" sz="3800" b="1" dirty="0">
              <a:solidFill>
                <a:srgbClr val="7030A0"/>
              </a:solidFill>
            </a:endParaRPr>
          </a:p>
          <a:p>
            <a:r>
              <a:rPr lang="en-GB" dirty="0"/>
              <a:t>Perhaps one of the most celebrated provisions of the NHA has to do with its recognition of the need to make profound investments in health, not only to create national wealth through a productive work force, but more importantly to promote the principle of solidarity necessary for the attainment of UNIVERSAL HEALTH COVERAGE</a:t>
            </a:r>
            <a:r>
              <a:rPr lang="en-GB" dirty="0" smtClean="0"/>
              <a:t>.</a:t>
            </a:r>
          </a:p>
          <a:p>
            <a:pPr marL="82296" indent="0">
              <a:buNone/>
            </a:pPr>
            <a:endParaRPr lang="en-GB" dirty="0"/>
          </a:p>
          <a:p>
            <a:r>
              <a:rPr lang="en-GB" b="1" dirty="0"/>
              <a:t>Section 11</a:t>
            </a:r>
            <a:r>
              <a:rPr lang="en-GB" dirty="0"/>
              <a:t> of the NHA established ‘’</a:t>
            </a:r>
            <a:r>
              <a:rPr lang="en-GB" b="1" dirty="0"/>
              <a:t>The Basic Health Care Provision Fund (BHCPF)</a:t>
            </a:r>
            <a:r>
              <a:rPr lang="en-GB" dirty="0"/>
              <a:t>’’ to be made by the Federal Government as an annual grant to the health sector of a minimum of 1% of the CRF, in addition to International Donor Partners and other sources.</a:t>
            </a:r>
          </a:p>
          <a:p>
            <a:pPr marL="82296" indent="0">
              <a:buNone/>
            </a:pPr>
            <a:r>
              <a:rPr lang="en-GB" dirty="0" smtClean="0"/>
              <a:t>      BHCPF </a:t>
            </a:r>
            <a:r>
              <a:rPr lang="en-GB" dirty="0"/>
              <a:t>is to be utilized as follows</a:t>
            </a:r>
            <a:r>
              <a:rPr lang="en-GB" dirty="0" smtClean="0"/>
              <a:t>:</a:t>
            </a:r>
          </a:p>
          <a:p>
            <a:pPr marL="82296" indent="0">
              <a:buNone/>
            </a:pPr>
            <a:endParaRPr lang="en-GB" dirty="0"/>
          </a:p>
          <a:p>
            <a:r>
              <a:rPr lang="en-GB" dirty="0"/>
              <a:t>50% for provision of basic minimum package of health care services for eligible primary and secondary health care facilities through the NHIS (</a:t>
            </a:r>
            <a:r>
              <a:rPr lang="en-GB" dirty="0">
                <a:solidFill>
                  <a:srgbClr val="FF0000"/>
                </a:solidFill>
              </a:rPr>
              <a:t>demand s</a:t>
            </a:r>
            <a:r>
              <a:rPr lang="en-GB" dirty="0"/>
              <a:t>)</a:t>
            </a:r>
          </a:p>
          <a:p>
            <a:r>
              <a:rPr lang="en-GB" dirty="0"/>
              <a:t>20% for essential drugs, vaccines and consumables for eligible PHC facilities </a:t>
            </a:r>
          </a:p>
          <a:p>
            <a:r>
              <a:rPr lang="en-GB" dirty="0"/>
              <a:t>15% for provision and maintenance of facilities, equipment and transport for eligible PHC facilities</a:t>
            </a:r>
          </a:p>
          <a:p>
            <a:r>
              <a:rPr lang="en-GB" dirty="0"/>
              <a:t>10% for provision of Human resources for eligible PHC facilities</a:t>
            </a:r>
          </a:p>
          <a:p>
            <a:r>
              <a:rPr lang="en-GB" dirty="0"/>
              <a:t>5% for emergency medical treatments</a:t>
            </a:r>
          </a:p>
          <a:p>
            <a:r>
              <a:rPr lang="en-GB" b="1" dirty="0"/>
              <a:t>This is aimed at facilitating access to health care by Nigerians, particularly in the rural communities and at the Primary Health Care level, with the ultimate goal of achieving Universal Health Coverage.</a:t>
            </a:r>
          </a:p>
          <a:p>
            <a:endParaRPr lang="en-GB" dirty="0"/>
          </a:p>
        </p:txBody>
      </p:sp>
    </p:spTree>
    <p:extLst>
      <p:ext uri="{BB962C8B-B14F-4D97-AF65-F5344CB8AC3E}">
        <p14:creationId xmlns:p14="http://schemas.microsoft.com/office/powerpoint/2010/main" val="39337525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rmAutofit fontScale="70000" lnSpcReduction="20000"/>
          </a:bodyPr>
          <a:lstStyle/>
          <a:p>
            <a:pPr marL="82296" indent="0">
              <a:buNone/>
            </a:pPr>
            <a:r>
              <a:rPr lang="en-GB" sz="5100" b="1" dirty="0" smtClean="0">
                <a:solidFill>
                  <a:srgbClr val="7030A0"/>
                </a:solidFill>
              </a:rPr>
              <a:t>MEDICAL TOURISM</a:t>
            </a:r>
          </a:p>
          <a:p>
            <a:pPr marL="82296" indent="0">
              <a:buNone/>
            </a:pPr>
            <a:r>
              <a:rPr lang="en-GB" b="1" dirty="0" smtClean="0">
                <a:solidFill>
                  <a:srgbClr val="7030A0"/>
                </a:solidFill>
              </a:rPr>
              <a:t> </a:t>
            </a:r>
            <a:endParaRPr lang="en-GB" b="1" dirty="0">
              <a:solidFill>
                <a:srgbClr val="7030A0"/>
              </a:solidFill>
            </a:endParaRPr>
          </a:p>
          <a:p>
            <a:r>
              <a:rPr lang="en-GB" dirty="0"/>
              <a:t>Another remarkable provision of the NHA is Section 46 which seeks to reduce the humongous and frightful capital flight of over $ 1 billion dollars lost annually on account of foreign medical travels, largely by elected and appointed political and public officer holders. </a:t>
            </a:r>
            <a:endParaRPr lang="en-GB" dirty="0" smtClean="0"/>
          </a:p>
          <a:p>
            <a:pPr marL="82296" indent="0">
              <a:buNone/>
            </a:pPr>
            <a:endParaRPr lang="en-GB" dirty="0"/>
          </a:p>
          <a:p>
            <a:r>
              <a:rPr lang="en-GB" dirty="0"/>
              <a:t>In an effort to stem this tide, Section 46 states that ‘’</a:t>
            </a:r>
            <a:r>
              <a:rPr lang="en-GB" b="1" dirty="0"/>
              <a:t>Without prejudice to the right of any Nigerian to seek medical check-up, investigation or treatment anywhere within and outside Nigeria no public officer of the government of the Federation or any part thereof shall be sponsored for medical check-up, investigation or treatment abroad at public expense except in exceptional cases on the recommendation and referral by the medical board and which recommendation or referral shall be dully approved by the Minister or the Commissioner of health of the state as the case may be</a:t>
            </a:r>
            <a:r>
              <a:rPr lang="en-GB" dirty="0"/>
              <a:t>.’’</a:t>
            </a:r>
          </a:p>
          <a:p>
            <a:endParaRPr lang="en-GB" dirty="0"/>
          </a:p>
          <a:p>
            <a:endParaRPr lang="en-GB" dirty="0"/>
          </a:p>
        </p:txBody>
      </p:sp>
    </p:spTree>
    <p:extLst>
      <p:ext uri="{BB962C8B-B14F-4D97-AF65-F5344CB8AC3E}">
        <p14:creationId xmlns:p14="http://schemas.microsoft.com/office/powerpoint/2010/main" val="13441617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rmAutofit fontScale="25000" lnSpcReduction="20000"/>
          </a:bodyPr>
          <a:lstStyle/>
          <a:p>
            <a:pPr marL="82296" indent="0">
              <a:buNone/>
            </a:pPr>
            <a:r>
              <a:rPr lang="en-GB" sz="9800" b="1" dirty="0" smtClean="0">
                <a:solidFill>
                  <a:srgbClr val="7030A0"/>
                </a:solidFill>
              </a:rPr>
              <a:t>HEALTH </a:t>
            </a:r>
            <a:r>
              <a:rPr lang="en-GB" sz="9800" b="1" dirty="0">
                <a:solidFill>
                  <a:srgbClr val="7030A0"/>
                </a:solidFill>
              </a:rPr>
              <a:t>HUMAN RESOURCE AND STRIKE ACTIONS IN THE HEALTH </a:t>
            </a:r>
            <a:r>
              <a:rPr lang="en-GB" sz="9800" b="1" dirty="0" smtClean="0">
                <a:solidFill>
                  <a:srgbClr val="7030A0"/>
                </a:solidFill>
              </a:rPr>
              <a:t>SECTOR</a:t>
            </a:r>
          </a:p>
          <a:p>
            <a:pPr marL="82296" indent="0">
              <a:buNone/>
            </a:pPr>
            <a:r>
              <a:rPr lang="en-GB" sz="6200" b="1" dirty="0" smtClean="0">
                <a:solidFill>
                  <a:srgbClr val="7030A0"/>
                </a:solidFill>
              </a:rPr>
              <a:t> </a:t>
            </a:r>
            <a:endParaRPr lang="en-GB" sz="5600" b="1" dirty="0">
              <a:solidFill>
                <a:srgbClr val="7030A0"/>
              </a:solidFill>
            </a:endParaRPr>
          </a:p>
          <a:p>
            <a:r>
              <a:rPr lang="en-GB" sz="5600" b="1" dirty="0"/>
              <a:t>S20 (1)</a:t>
            </a:r>
            <a:r>
              <a:rPr lang="en-GB" sz="5600" dirty="0"/>
              <a:t> of the NHA makes it incumbent on a health worker, healthcare provider or health establishment to offer emergency medical treatment to all persons, no matter the reason. S20 (2) prescribes a fine of N100, 000:00k or 6 months imprisonment for violators. </a:t>
            </a:r>
          </a:p>
          <a:p>
            <a:r>
              <a:rPr lang="en-GB" sz="5600" b="1" dirty="0"/>
              <a:t>S21</a:t>
            </a:r>
            <a:r>
              <a:rPr lang="en-GB" sz="5600" dirty="0"/>
              <a:t> defines the rights of health workers and health care providers, including refusal to treat a user who is physically or verbally abusive or who sexually harasses him or her; but the healthcare provider must report the case to the appropriate authority.</a:t>
            </a:r>
          </a:p>
          <a:p>
            <a:pPr marL="82296" indent="0">
              <a:buNone/>
            </a:pPr>
            <a:r>
              <a:rPr lang="en-GB" sz="5600" b="1" dirty="0" smtClean="0"/>
              <a:t>      Exception</a:t>
            </a:r>
            <a:r>
              <a:rPr lang="en-GB" sz="5600" b="1" dirty="0"/>
              <a:t>:</a:t>
            </a:r>
            <a:r>
              <a:rPr lang="en-GB" sz="5600" dirty="0"/>
              <a:t> Psychiatric patients.</a:t>
            </a:r>
          </a:p>
          <a:p>
            <a:r>
              <a:rPr lang="en-GB" sz="5600" dirty="0"/>
              <a:t>Aside from Section 11 (3) d of the NHA which allocated 10% of the Basic Health Care Provision Fund for the development of human resources for primary health care (recruitment, retention and development of health human resources), copious provisions are provided for the general and specific recruitment, categorization, retention, development distribution and motivation of health human resource in Nigeria’s health sector. This is aimed at addressing the current health human resource crisis in Nigeria, including the crisis of budgeting for Residency Training Program.  </a:t>
            </a:r>
          </a:p>
          <a:p>
            <a:endParaRPr lang="en-GB" sz="5600" dirty="0"/>
          </a:p>
          <a:p>
            <a:r>
              <a:rPr lang="en-GB" sz="5600" b="1" dirty="0"/>
              <a:t>STRIKE ACTIONS:</a:t>
            </a:r>
            <a:r>
              <a:rPr lang="en-GB" sz="5600" dirty="0"/>
              <a:t> While Section 45 (1) of the NHA classifies health services as essential services, the same provision also fully recognizes the right of medical doctors/dentists and other cadres and groups of health professionals to demand for better conditions of service.</a:t>
            </a:r>
          </a:p>
          <a:p>
            <a:r>
              <a:rPr lang="en-GB" sz="5600" dirty="0"/>
              <a:t>Understandably, Section 45 (2&amp;3) seeks to compel Government and its agents to be more proactive and progressive in the resolution of industrial disputes. Specifically, Section 45(3) gives the Minister of Health </a:t>
            </a:r>
            <a:r>
              <a:rPr lang="en-GB" sz="5600" b="1" dirty="0"/>
              <a:t>14days within which to restore normalcy where disruption of health services have occurred</a:t>
            </a:r>
            <a:r>
              <a:rPr lang="en-GB" sz="5600" dirty="0"/>
              <a:t>, but through the application of all reasonable measures. </a:t>
            </a:r>
          </a:p>
          <a:p>
            <a:r>
              <a:rPr lang="en-GB" sz="5600" b="1" dirty="0"/>
              <a:t>NATIONAL CONSULTATIVE HEALTH FORUM:</a:t>
            </a:r>
            <a:r>
              <a:rPr lang="en-GB" sz="5600" dirty="0"/>
              <a:t>  Furthermore, the NHA in Section 61(1&amp;2) compels the establishment of a National Consultative Health Forum (NCHF) for the promotion and facilitation of interaction, communication, and the sharing of information on national health issues between representatives of the appropriate Government authority and identified stakeholders, state and national organizations.</a:t>
            </a:r>
          </a:p>
          <a:p>
            <a:endParaRPr lang="en-GB" sz="5600" dirty="0"/>
          </a:p>
        </p:txBody>
      </p:sp>
    </p:spTree>
    <p:extLst>
      <p:ext uri="{BB962C8B-B14F-4D97-AF65-F5344CB8AC3E}">
        <p14:creationId xmlns:p14="http://schemas.microsoft.com/office/powerpoint/2010/main" val="27128070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35608" y="304800"/>
            <a:ext cx="7498080" cy="5943600"/>
          </a:xfrm>
        </p:spPr>
        <p:txBody>
          <a:bodyPr>
            <a:normAutofit/>
          </a:bodyPr>
          <a:lstStyle/>
          <a:p>
            <a:pPr marL="82296" indent="0">
              <a:buNone/>
            </a:pPr>
            <a:r>
              <a:rPr lang="en-GB" sz="2000" b="1" dirty="0" smtClean="0">
                <a:solidFill>
                  <a:srgbClr val="7030A0"/>
                </a:solidFill>
              </a:rPr>
              <a:t>PUBLIC-PRIVATE-PARTNERSHIP </a:t>
            </a:r>
            <a:r>
              <a:rPr lang="en-GB" sz="2000" b="1" dirty="0">
                <a:solidFill>
                  <a:srgbClr val="7030A0"/>
                </a:solidFill>
              </a:rPr>
              <a:t>IN </a:t>
            </a:r>
            <a:r>
              <a:rPr lang="en-GB" sz="2000" b="1" dirty="0" smtClean="0">
                <a:solidFill>
                  <a:srgbClr val="7030A0"/>
                </a:solidFill>
              </a:rPr>
              <a:t>HEALTHCARE</a:t>
            </a:r>
          </a:p>
          <a:p>
            <a:pPr marL="82296" indent="0">
              <a:buNone/>
            </a:pPr>
            <a:endParaRPr lang="en-GB" sz="1900" dirty="0">
              <a:solidFill>
                <a:srgbClr val="7030A0"/>
              </a:solidFill>
            </a:endParaRPr>
          </a:p>
          <a:p>
            <a:r>
              <a:rPr lang="en-GB" sz="1900" dirty="0"/>
              <a:t>The NHA gives a legal seal to the Public-Private-Partnership policy enunciated by the National Council on Health in 2006</a:t>
            </a:r>
            <a:r>
              <a:rPr lang="en-GB" sz="1900" dirty="0" smtClean="0"/>
              <a:t>.</a:t>
            </a:r>
          </a:p>
          <a:p>
            <a:pPr marL="82296" indent="0">
              <a:buNone/>
            </a:pPr>
            <a:endParaRPr lang="en-GB" sz="1900" dirty="0"/>
          </a:p>
          <a:p>
            <a:r>
              <a:rPr lang="en-GB" sz="1900" dirty="0"/>
              <a:t>Specifically, it prescribes in Section 18 (2) that: ‘’</a:t>
            </a:r>
            <a:r>
              <a:rPr lang="en-GB" sz="1900" b="1" dirty="0"/>
              <a:t>The Federal Ministry, any State Ministry, Local Government or any public health establishment may enter into an agreement with any private practitioner, private health establishment or non-governmental organization in order to achieve any </a:t>
            </a:r>
            <a:r>
              <a:rPr lang="en-GB" sz="1900" b="1" dirty="0" smtClean="0"/>
              <a:t>objective of </a:t>
            </a:r>
            <a:r>
              <a:rPr lang="en-GB" sz="1900" b="1" dirty="0"/>
              <a:t>this Act</a:t>
            </a:r>
            <a:r>
              <a:rPr lang="en-GB" sz="1900" dirty="0"/>
              <a:t>.’’</a:t>
            </a:r>
            <a:r>
              <a:rPr lang="en-GB" dirty="0"/>
              <a:t> </a:t>
            </a:r>
          </a:p>
        </p:txBody>
      </p:sp>
    </p:spTree>
    <p:extLst>
      <p:ext uri="{BB962C8B-B14F-4D97-AF65-F5344CB8AC3E}">
        <p14:creationId xmlns:p14="http://schemas.microsoft.com/office/powerpoint/2010/main" val="22901615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
            <a:ext cx="7406640" cy="304800"/>
          </a:xfrm>
        </p:spPr>
        <p:txBody>
          <a:bodyPr>
            <a:normAutofit fontScale="90000"/>
          </a:bodyPr>
          <a:lstStyle/>
          <a:p>
            <a:pPr algn="ctr"/>
            <a:endParaRPr lang="en-US" sz="3600" b="1" dirty="0"/>
          </a:p>
        </p:txBody>
      </p:sp>
      <p:sp>
        <p:nvSpPr>
          <p:cNvPr id="3" name="Subtitle 2"/>
          <p:cNvSpPr>
            <a:spLocks noGrp="1"/>
          </p:cNvSpPr>
          <p:nvPr>
            <p:ph type="subTitle" idx="1"/>
          </p:nvPr>
        </p:nvSpPr>
        <p:spPr>
          <a:xfrm>
            <a:off x="1371600" y="533400"/>
            <a:ext cx="7406640" cy="5638800"/>
          </a:xfrm>
        </p:spPr>
        <p:txBody>
          <a:bodyPr>
            <a:normAutofit/>
          </a:bodyPr>
          <a:lstStyle/>
          <a:p>
            <a:pPr marL="228600" indent="-201613">
              <a:lnSpc>
                <a:spcPts val="3300"/>
              </a:lnSpc>
              <a:buFont typeface="Wingdings" pitchFamily="2" charset="2"/>
              <a:buChar char="v"/>
            </a:pPr>
            <a:r>
              <a:rPr lang="en-US" dirty="0" smtClean="0"/>
              <a:t> S17(2)  - </a:t>
            </a:r>
            <a:r>
              <a:rPr lang="en-US" b="1" dirty="0" smtClean="0">
                <a:solidFill>
                  <a:srgbClr val="7030A0"/>
                </a:solidFill>
              </a:rPr>
              <a:t>Need for appropriate referrals</a:t>
            </a:r>
          </a:p>
          <a:p>
            <a:pPr marL="228600" indent="-201613"/>
            <a:endParaRPr lang="en-US" sz="2000" dirty="0" smtClean="0"/>
          </a:p>
          <a:p>
            <a:pPr marL="228600" indent="-201613">
              <a:lnSpc>
                <a:spcPts val="3300"/>
              </a:lnSpc>
              <a:buFont typeface="Wingdings" pitchFamily="2" charset="2"/>
              <a:buChar char="v"/>
            </a:pPr>
            <a:r>
              <a:rPr lang="en-US" sz="2400" dirty="0" smtClean="0"/>
              <a:t>S20 and 21 </a:t>
            </a:r>
            <a:r>
              <a:rPr lang="en-US" sz="2000" dirty="0" smtClean="0"/>
              <a:t>– </a:t>
            </a:r>
            <a:r>
              <a:rPr lang="en-US" sz="2400" b="1" dirty="0" smtClean="0">
                <a:solidFill>
                  <a:srgbClr val="7030A0"/>
                </a:solidFill>
              </a:rPr>
              <a:t>Accept all persons in need of emergency medical treatment</a:t>
            </a:r>
          </a:p>
          <a:p>
            <a:pPr marL="26987">
              <a:lnSpc>
                <a:spcPts val="3300"/>
              </a:lnSpc>
            </a:pPr>
            <a:endParaRPr lang="en-US" sz="2000" dirty="0" smtClean="0"/>
          </a:p>
          <a:p>
            <a:pPr marL="228600" indent="-201613">
              <a:lnSpc>
                <a:spcPts val="3300"/>
              </a:lnSpc>
              <a:buFont typeface="Wingdings" pitchFamily="2" charset="2"/>
              <a:buChar char="v"/>
            </a:pPr>
            <a:r>
              <a:rPr lang="en-US" sz="2400" dirty="0" smtClean="0"/>
              <a:t>S21(3) – </a:t>
            </a:r>
            <a:r>
              <a:rPr lang="en-US" sz="2400" b="1" dirty="0" smtClean="0">
                <a:solidFill>
                  <a:srgbClr val="7030A0"/>
                </a:solidFill>
              </a:rPr>
              <a:t>exercise your right to refuse patients who assault you</a:t>
            </a:r>
            <a:r>
              <a:rPr lang="en-US" sz="2400" dirty="0" smtClean="0"/>
              <a:t>, </a:t>
            </a:r>
            <a:r>
              <a:rPr lang="en-US" sz="2400" b="1" dirty="0" smtClean="0">
                <a:solidFill>
                  <a:srgbClr val="FF0000"/>
                </a:solidFill>
              </a:rPr>
              <a:t>except psychiatric patients</a:t>
            </a:r>
            <a:r>
              <a:rPr lang="en-US" sz="2400" dirty="0" smtClean="0"/>
              <a:t>. </a:t>
            </a:r>
          </a:p>
          <a:p>
            <a:pPr marL="228600" indent="-201613">
              <a:lnSpc>
                <a:spcPts val="3300"/>
              </a:lnSpc>
              <a:buFont typeface="Wingdings" pitchFamily="2" charset="2"/>
              <a:buChar char="v"/>
            </a:pPr>
            <a:endParaRPr lang="en-GB" sz="2000" dirty="0" smtClean="0"/>
          </a:p>
          <a:p>
            <a:pPr marL="228600" indent="-201613">
              <a:lnSpc>
                <a:spcPts val="3300"/>
              </a:lnSpc>
              <a:buFont typeface="Wingdings" pitchFamily="2" charset="2"/>
              <a:buChar char="v"/>
            </a:pPr>
            <a:r>
              <a:rPr lang="en-GB" sz="2000" dirty="0" smtClean="0"/>
              <a:t>S22 </a:t>
            </a:r>
            <a:r>
              <a:rPr lang="en-GB" sz="2000" dirty="0"/>
              <a:t>– </a:t>
            </a:r>
            <a:r>
              <a:rPr lang="en-GB" sz="2000" b="1" dirty="0">
                <a:solidFill>
                  <a:srgbClr val="7030A0"/>
                </a:solidFill>
              </a:rPr>
              <a:t>seek to be indemnified by your health establishment </a:t>
            </a:r>
            <a:r>
              <a:rPr lang="en-GB" sz="2000" dirty="0" smtClean="0"/>
              <a:t>.</a:t>
            </a:r>
          </a:p>
          <a:p>
            <a:pPr marL="26987">
              <a:lnSpc>
                <a:spcPts val="3300"/>
              </a:lnSpc>
            </a:pPr>
            <a:endParaRPr lang="en-GB" sz="2000" dirty="0"/>
          </a:p>
          <a:p>
            <a:pPr marL="228600" indent="-201613">
              <a:lnSpc>
                <a:spcPts val="3300"/>
              </a:lnSpc>
              <a:buFont typeface="Wingdings" pitchFamily="2" charset="2"/>
              <a:buChar char="v"/>
            </a:pPr>
            <a:r>
              <a:rPr lang="en-GB" sz="2000" dirty="0"/>
              <a:t> S23 (1)a-d – </a:t>
            </a:r>
            <a:r>
              <a:rPr lang="en-GB" sz="2000" b="1" dirty="0">
                <a:solidFill>
                  <a:srgbClr val="7030A0"/>
                </a:solidFill>
              </a:rPr>
              <a:t>respect and promote the rights of users</a:t>
            </a:r>
          </a:p>
          <a:p>
            <a:pPr marL="228600" indent="-201613">
              <a:lnSpc>
                <a:spcPts val="3300"/>
              </a:lnSpc>
              <a:buFont typeface="Wingdings" pitchFamily="2" charset="2"/>
              <a:buChar char="v"/>
            </a:pPr>
            <a:endParaRPr lang="en-US" sz="2000" dirty="0" smtClean="0"/>
          </a:p>
          <a:p>
            <a:pPr marL="571500" indent="-228600">
              <a:buFontTx/>
              <a:buChar char="-"/>
            </a:pPr>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406640" cy="304800"/>
          </a:xfrm>
        </p:spPr>
        <p:txBody>
          <a:bodyPr>
            <a:normAutofit fontScale="90000"/>
          </a:bodyPr>
          <a:lstStyle/>
          <a:p>
            <a:pPr algn="ctr"/>
            <a:endParaRPr lang="en-US" sz="3600" b="1" dirty="0"/>
          </a:p>
        </p:txBody>
      </p:sp>
      <p:sp>
        <p:nvSpPr>
          <p:cNvPr id="3" name="Subtitle 2"/>
          <p:cNvSpPr>
            <a:spLocks noGrp="1"/>
          </p:cNvSpPr>
          <p:nvPr>
            <p:ph type="subTitle" idx="1"/>
          </p:nvPr>
        </p:nvSpPr>
        <p:spPr>
          <a:xfrm>
            <a:off x="1371600" y="304800"/>
            <a:ext cx="7406640" cy="5867400"/>
          </a:xfrm>
        </p:spPr>
        <p:txBody>
          <a:bodyPr>
            <a:normAutofit/>
          </a:bodyPr>
          <a:lstStyle/>
          <a:p>
            <a:pPr marL="400050" lvl="0" indent="-373063">
              <a:lnSpc>
                <a:spcPts val="3400"/>
              </a:lnSpc>
              <a:buFont typeface="Wingdings" pitchFamily="2" charset="2"/>
              <a:buChar char="v"/>
            </a:pPr>
            <a:r>
              <a:rPr lang="en-US" sz="2300" dirty="0" smtClean="0"/>
              <a:t>S24 (a-e) – </a:t>
            </a:r>
            <a:r>
              <a:rPr lang="en-US" sz="2300" b="1" dirty="0" smtClean="0">
                <a:solidFill>
                  <a:srgbClr val="7030A0"/>
                </a:solidFill>
              </a:rPr>
              <a:t>Owners of private practices </a:t>
            </a:r>
            <a:r>
              <a:rPr lang="en-US" sz="2300" dirty="0" smtClean="0"/>
              <a:t>should ensure they put out on their facilities appropriate information about their facility/services, including rights and duties of users and providers, and procedures for laying complaints. </a:t>
            </a:r>
          </a:p>
          <a:p>
            <a:pPr marL="26987" lvl="0">
              <a:lnSpc>
                <a:spcPts val="3400"/>
              </a:lnSpc>
            </a:pPr>
            <a:endParaRPr lang="en-US" sz="2300" dirty="0" smtClean="0"/>
          </a:p>
          <a:p>
            <a:pPr marL="228600" indent="-201613">
              <a:lnSpc>
                <a:spcPts val="3600"/>
              </a:lnSpc>
              <a:buFont typeface="Wingdings" pitchFamily="2" charset="2"/>
              <a:buChar char="v"/>
            </a:pPr>
            <a:r>
              <a:rPr lang="en-US" sz="2300" dirty="0" smtClean="0"/>
              <a:t> </a:t>
            </a:r>
            <a:r>
              <a:rPr lang="en-US" sz="2300" dirty="0" smtClean="0">
                <a:solidFill>
                  <a:srgbClr val="7030A0"/>
                </a:solidFill>
              </a:rPr>
              <a:t>They should establish </a:t>
            </a:r>
            <a:r>
              <a:rPr lang="en-US" sz="2300" b="1" dirty="0" smtClean="0">
                <a:solidFill>
                  <a:srgbClr val="7030A0"/>
                </a:solidFill>
              </a:rPr>
              <a:t>HMIS</a:t>
            </a:r>
            <a:r>
              <a:rPr lang="en-US" sz="2300" dirty="0" smtClean="0">
                <a:solidFill>
                  <a:srgbClr val="7030A0"/>
                </a:solidFill>
              </a:rPr>
              <a:t> </a:t>
            </a:r>
            <a:r>
              <a:rPr lang="en-US" sz="2300" b="1" dirty="0" smtClean="0">
                <a:solidFill>
                  <a:srgbClr val="7030A0"/>
                </a:solidFill>
              </a:rPr>
              <a:t>(S37(1)a))</a:t>
            </a:r>
          </a:p>
          <a:p>
            <a:pPr marL="26987">
              <a:lnSpc>
                <a:spcPts val="3600"/>
              </a:lnSpc>
            </a:pPr>
            <a:endParaRPr lang="en-US" sz="2300" b="1" dirty="0" smtClean="0"/>
          </a:p>
          <a:p>
            <a:pPr marL="228600" indent="-201613">
              <a:lnSpc>
                <a:spcPts val="3600"/>
              </a:lnSpc>
              <a:buFont typeface="Wingdings" pitchFamily="2" charset="2"/>
              <a:buChar char="v"/>
            </a:pPr>
            <a:r>
              <a:rPr lang="en-GB" sz="2300" b="1" dirty="0"/>
              <a:t> </a:t>
            </a:r>
            <a:r>
              <a:rPr lang="en-GB" sz="2300" b="1" dirty="0">
                <a:solidFill>
                  <a:srgbClr val="7030A0"/>
                </a:solidFill>
              </a:rPr>
              <a:t>For those who have private practices, they should obtain a Certificate of Standard and ensure their practices meet up with the prescribed quality and standards. </a:t>
            </a:r>
          </a:p>
          <a:p>
            <a:pPr marL="228600" indent="-201613">
              <a:lnSpc>
                <a:spcPts val="3600"/>
              </a:lnSpc>
              <a:buFont typeface="Wingdings" pitchFamily="2" charset="2"/>
              <a:buChar char="v"/>
            </a:pPr>
            <a:endParaRPr lang="en-US" sz="2300" b="1" dirty="0" smtClean="0"/>
          </a:p>
          <a:p>
            <a:pPr marL="571500" indent="-228600">
              <a:buFontTx/>
              <a:buChar char="-"/>
            </a:pPr>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RECOMMENDATIONS</a:t>
            </a:r>
          </a:p>
        </p:txBody>
      </p:sp>
      <p:sp>
        <p:nvSpPr>
          <p:cNvPr id="3" name="Content Placeholder 2"/>
          <p:cNvSpPr>
            <a:spLocks noGrp="1"/>
          </p:cNvSpPr>
          <p:nvPr>
            <p:ph idx="1"/>
          </p:nvPr>
        </p:nvSpPr>
        <p:spPr/>
        <p:txBody>
          <a:bodyPr>
            <a:normAutofit fontScale="55000" lnSpcReduction="20000"/>
          </a:bodyPr>
          <a:lstStyle/>
          <a:p>
            <a:r>
              <a:rPr lang="en-GB" dirty="0"/>
              <a:t>1) Need for a committed, inspirational and knowledgeable leadership to steer the process of implementation.</a:t>
            </a:r>
          </a:p>
          <a:p>
            <a:endParaRPr lang="en-GB" dirty="0"/>
          </a:p>
          <a:p>
            <a:r>
              <a:rPr lang="en-GB" dirty="0"/>
              <a:t>2)  Establishment of robust Enlightenment and Advocacy platforms to enlighten and educate the people about their roles, obligations and benefits.</a:t>
            </a:r>
          </a:p>
          <a:p>
            <a:endParaRPr lang="en-GB" dirty="0"/>
          </a:p>
          <a:p>
            <a:r>
              <a:rPr lang="en-GB" dirty="0"/>
              <a:t>3) Appropriate Stakeholder Involvement through the adoption and implementation of an all-embracing and holistic approach that takes into consideration the inputs of all stakeholders in the development of the operational and implementation strategic framework.</a:t>
            </a:r>
          </a:p>
          <a:p>
            <a:endParaRPr lang="en-GB" dirty="0"/>
          </a:p>
          <a:p>
            <a:r>
              <a:rPr lang="en-GB" dirty="0"/>
              <a:t>4) Institution of an efficient, effective and fair Financing framework backed with strong and transparent Governance and Accountability platforms.</a:t>
            </a:r>
          </a:p>
          <a:p>
            <a:endParaRPr lang="en-GB" dirty="0"/>
          </a:p>
          <a:p>
            <a:r>
              <a:rPr lang="en-GB" dirty="0"/>
              <a:t>5) Capacity building and resource development, including the strengthening of the Local Government Administrative system to effectively, efficiently and transparently manage the supply and demand sides.</a:t>
            </a:r>
          </a:p>
        </p:txBody>
      </p:sp>
    </p:spTree>
    <p:extLst>
      <p:ext uri="{BB962C8B-B14F-4D97-AF65-F5344CB8AC3E}">
        <p14:creationId xmlns:p14="http://schemas.microsoft.com/office/powerpoint/2010/main" val="1996240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CONCLUSION</a:t>
            </a:r>
            <a:br>
              <a:rPr lang="en-GB" sz="3200" b="1" dirty="0">
                <a:solidFill>
                  <a:srgbClr val="FF0000"/>
                </a:solidFill>
              </a:rPr>
            </a:br>
            <a:endParaRPr lang="en-GB" sz="3200" b="1" dirty="0">
              <a:solidFill>
                <a:srgbClr val="FF0000"/>
              </a:solidFill>
            </a:endParaRPr>
          </a:p>
        </p:txBody>
      </p:sp>
      <p:sp>
        <p:nvSpPr>
          <p:cNvPr id="3" name="Content Placeholder 2"/>
          <p:cNvSpPr>
            <a:spLocks noGrp="1"/>
          </p:cNvSpPr>
          <p:nvPr>
            <p:ph idx="1"/>
          </p:nvPr>
        </p:nvSpPr>
        <p:spPr>
          <a:xfrm>
            <a:off x="1435608" y="914400"/>
            <a:ext cx="7498080" cy="5334000"/>
          </a:xfrm>
        </p:spPr>
        <p:txBody>
          <a:bodyPr>
            <a:normAutofit/>
          </a:bodyPr>
          <a:lstStyle/>
          <a:p>
            <a:r>
              <a:rPr lang="en-GB" sz="1700" dirty="0"/>
              <a:t>After over 54years of Nigeria’s political independence from her colonial overlords, the performance of her healthcare sector remains unpleasant due to several factors which have set the sector on fire.</a:t>
            </a:r>
          </a:p>
          <a:p>
            <a:r>
              <a:rPr lang="en-GB" sz="1700" dirty="0"/>
              <a:t>However, with the </a:t>
            </a:r>
            <a:r>
              <a:rPr lang="en-GB" sz="1700" dirty="0" smtClean="0"/>
              <a:t>enactment </a:t>
            </a:r>
            <a:r>
              <a:rPr lang="en-GB" sz="1700" dirty="0"/>
              <a:t>of the National Health </a:t>
            </a:r>
            <a:r>
              <a:rPr lang="en-GB" sz="1700" dirty="0" smtClean="0"/>
              <a:t>Act 2014, </a:t>
            </a:r>
            <a:r>
              <a:rPr lang="en-GB" sz="1700" dirty="0"/>
              <a:t>Nigeria now has a historic significant opportunity to attain Universal Health Coverage predicated on the constitutional imperatives of social justice, equity and egalitarianism. </a:t>
            </a:r>
            <a:endParaRPr lang="en-GB" sz="1700" dirty="0" smtClean="0"/>
          </a:p>
          <a:p>
            <a:r>
              <a:rPr lang="en-GB" sz="1700" dirty="0" smtClean="0"/>
              <a:t>In </a:t>
            </a:r>
            <a:r>
              <a:rPr lang="en-GB" sz="1700" dirty="0"/>
              <a:t>many ways the NHA signifies an important and bold step to positively turn around the fortunes of Nigeria’s struggling health system, especially as it provides a framework and strategies for the effective planning, financing, governance, standard and quality healthcare delivery, monitoring and evaluation of healthcare services in Nigeria, with great potentials to guaranty the health rights of Nigerians, improve the health status indicators and quality of life of Nigerians. </a:t>
            </a:r>
            <a:endParaRPr lang="en-GB" sz="1700" dirty="0" smtClean="0"/>
          </a:p>
          <a:p>
            <a:r>
              <a:rPr lang="en-GB" sz="1700" dirty="0"/>
              <a:t>What is now left is to efficiently and effectively operationalize the NHA, to the glory of all Nigerians</a:t>
            </a:r>
            <a:r>
              <a:rPr lang="en-GB" sz="1700" dirty="0" smtClean="0"/>
              <a:t>. In this </a:t>
            </a:r>
            <a:r>
              <a:rPr lang="en-GB" sz="1700" dirty="0"/>
              <a:t>regard, </a:t>
            </a:r>
            <a:r>
              <a:rPr lang="en-GB" sz="1700" dirty="0" smtClean="0"/>
              <a:t> Ace </a:t>
            </a:r>
            <a:r>
              <a:rPr lang="en-GB" sz="1700" dirty="0"/>
              <a:t>Medicare Clinics Limited, Government,  Health Professionals and all other stakeholders have tremendous roles to </a:t>
            </a:r>
            <a:r>
              <a:rPr lang="en-GB" sz="1700" dirty="0" smtClean="0"/>
              <a:t>play.</a:t>
            </a:r>
          </a:p>
          <a:p>
            <a:pPr marL="82296" indent="0">
              <a:buNone/>
            </a:pPr>
            <a:endParaRPr lang="en-GB" sz="1700" dirty="0"/>
          </a:p>
          <a:p>
            <a:endParaRPr lang="en-GB" sz="1700" dirty="0"/>
          </a:p>
          <a:p>
            <a:endParaRPr lang="en-GB" sz="1700" dirty="0"/>
          </a:p>
          <a:p>
            <a:endParaRPr lang="en-GB" dirty="0"/>
          </a:p>
          <a:p>
            <a:endParaRPr lang="en-GB" dirty="0"/>
          </a:p>
        </p:txBody>
      </p:sp>
    </p:spTree>
    <p:extLst>
      <p:ext uri="{BB962C8B-B14F-4D97-AF65-F5344CB8AC3E}">
        <p14:creationId xmlns:p14="http://schemas.microsoft.com/office/powerpoint/2010/main" val="10235428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52400"/>
            <a:ext cx="7406640" cy="6477000"/>
          </a:xfrm>
        </p:spPr>
        <p:txBody>
          <a:bodyPr>
            <a:normAutofit/>
          </a:bodyPr>
          <a:lstStyle/>
          <a:p>
            <a:endParaRPr lang="en-US" sz="1050" dirty="0" smtClean="0"/>
          </a:p>
          <a:p>
            <a:pPr marL="342900" indent="-342900" algn="just">
              <a:lnSpc>
                <a:spcPts val="3900"/>
              </a:lnSpc>
              <a:buFont typeface="Wingdings" pitchFamily="2" charset="2"/>
              <a:buChar char="v"/>
            </a:pPr>
            <a:r>
              <a:rPr lang="en-GB" sz="3200" b="1" dirty="0" smtClean="0"/>
              <a:t>What is an Act?</a:t>
            </a:r>
          </a:p>
          <a:p>
            <a:pPr marL="400050" algn="just">
              <a:lnSpc>
                <a:spcPts val="3900"/>
              </a:lnSpc>
            </a:pPr>
            <a:r>
              <a:rPr lang="en-GB" sz="2400" dirty="0" smtClean="0"/>
              <a:t>A piece of legislation enacted by a country’s representative body.</a:t>
            </a:r>
          </a:p>
          <a:p>
            <a:pPr marL="0" indent="26988" algn="just"/>
            <a:endParaRPr lang="en-GB" sz="1600" dirty="0" smtClean="0"/>
          </a:p>
          <a:p>
            <a:pPr marL="0" indent="26988" algn="just">
              <a:lnSpc>
                <a:spcPts val="3900"/>
              </a:lnSpc>
              <a:buFont typeface="Wingdings" pitchFamily="2" charset="2"/>
              <a:buChar char="v"/>
            </a:pPr>
            <a:r>
              <a:rPr lang="en-GB" sz="2400" b="1" dirty="0" smtClean="0"/>
              <a:t>   </a:t>
            </a:r>
            <a:r>
              <a:rPr lang="en-GB" sz="3200" b="1" dirty="0" smtClean="0"/>
              <a:t>What is a Constitution?</a:t>
            </a:r>
          </a:p>
          <a:p>
            <a:pPr marL="342900" indent="57150" algn="just">
              <a:lnSpc>
                <a:spcPts val="3900"/>
              </a:lnSpc>
            </a:pPr>
            <a:r>
              <a:rPr lang="en-GB" sz="2400" dirty="0" smtClean="0"/>
              <a:t>An embodiment of the laws and principles  by which a nation, state, or organizations are governed.</a:t>
            </a:r>
          </a:p>
          <a:p>
            <a:pPr marL="0" lvl="0" indent="26988" algn="just">
              <a:lnSpc>
                <a:spcPts val="3500"/>
              </a:lnSpc>
              <a:buFont typeface="Wingdings" pitchFamily="2" charset="2"/>
              <a:buChar char="v"/>
            </a:pPr>
            <a:endParaRPr lang="en-US" sz="2800" dirty="0"/>
          </a:p>
          <a:p>
            <a:pPr marL="0" lvl="0" indent="26988">
              <a:lnSpc>
                <a:spcPts val="3500"/>
              </a:lnSpc>
              <a:buFont typeface="Wingdings" pitchFamily="2" charset="2"/>
              <a:buChar char="v"/>
            </a:pPr>
            <a:endParaRPr lang="en-US" dirty="0" smtClean="0"/>
          </a:p>
          <a:p>
            <a:pPr marL="484632" lvl="0" indent="-457200">
              <a:lnSpc>
                <a:spcPts val="3500"/>
              </a:lnSpc>
              <a:buFont typeface="Wingdings" pitchFamily="2" charset="2"/>
              <a:buChar char="v"/>
            </a:pPr>
            <a:endParaRPr lang="en-US" dirty="0"/>
          </a:p>
          <a:p>
            <a:pPr marL="484632" indent="-457200">
              <a:lnSpc>
                <a:spcPts val="3500"/>
              </a:lnSpc>
              <a:buFont typeface="Wingdings" pitchFamily="2" charset="2"/>
              <a:buChar char="v"/>
            </a:pPr>
            <a:endParaRPr lang="en-US" dirty="0"/>
          </a:p>
        </p:txBody>
      </p:sp>
      <p:sp>
        <p:nvSpPr>
          <p:cNvPr id="4" name="Title 1"/>
          <p:cNvSpPr>
            <a:spLocks noGrp="1"/>
          </p:cNvSpPr>
          <p:nvPr>
            <p:ph type="ctrTitle"/>
          </p:nvPr>
        </p:nvSpPr>
        <p:spPr>
          <a:xfrm>
            <a:off x="1676400" y="152400"/>
            <a:ext cx="6705600" cy="914400"/>
          </a:xfrm>
        </p:spPr>
        <p:txBody>
          <a:bodyPr>
            <a:noAutofit/>
          </a:bodyPr>
          <a:lstStyle/>
          <a:p>
            <a:endParaRPr lang="en-GB" sz="3600" b="1" dirty="0"/>
          </a:p>
        </p:txBody>
      </p:sp>
    </p:spTree>
    <p:extLst>
      <p:ext uri="{BB962C8B-B14F-4D97-AF65-F5344CB8AC3E}">
        <p14:creationId xmlns:p14="http://schemas.microsoft.com/office/powerpoint/2010/main" val="36802761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7406640" cy="1472184"/>
          </a:xfrm>
        </p:spPr>
        <p:txBody>
          <a:bodyPr>
            <a:normAutofit/>
          </a:bodyPr>
          <a:lstStyle/>
          <a:p>
            <a:pPr algn="ctr"/>
            <a:r>
              <a:rPr lang="en-US" sz="3200" b="1" dirty="0" smtClean="0">
                <a:solidFill>
                  <a:srgbClr val="FF0000"/>
                </a:solidFill>
                <a:effectLst>
                  <a:outerShdw blurRad="38100" dist="38100" dir="2700000" algn="tl">
                    <a:srgbClr val="000000">
                      <a:alpha val="43137"/>
                    </a:srgbClr>
                  </a:outerShdw>
                </a:effectLst>
              </a:rPr>
              <a:t/>
            </a:r>
            <a:br>
              <a:rPr lang="en-US" sz="3200" b="1" dirty="0" smtClean="0">
                <a:solidFill>
                  <a:srgbClr val="FF0000"/>
                </a:solidFill>
                <a:effectLst>
                  <a:outerShdw blurRad="38100" dist="38100" dir="2700000" algn="tl">
                    <a:srgbClr val="000000">
                      <a:alpha val="43137"/>
                    </a:srgbClr>
                  </a:outerShdw>
                </a:effectLst>
              </a:rPr>
            </a:br>
            <a:endParaRPr lang="en-US" sz="32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76200"/>
            <a:ext cx="7620000" cy="6477000"/>
          </a:xfrm>
        </p:spPr>
        <p:txBody>
          <a:bodyPr>
            <a:normAutofit/>
          </a:bodyPr>
          <a:lstStyle/>
          <a:p>
            <a:pPr>
              <a:lnSpc>
                <a:spcPts val="2500"/>
              </a:lnSpc>
            </a:pPr>
            <a:r>
              <a:rPr lang="en-GB" sz="1900" dirty="0"/>
              <a:t>Though the National Health Act may not be perfect (as there is indeed no perfect law, constitution or Act in the world) and may not solve all the problems and challenges of Nigeria’s health system</a:t>
            </a:r>
            <a:r>
              <a:rPr lang="en-GB" sz="1900" dirty="0" smtClean="0"/>
              <a:t>, I am convinced that if effectively and efficiently implemented with great commitment by all stakeholders, as </a:t>
            </a:r>
            <a:r>
              <a:rPr lang="en-GB" sz="1900" dirty="0" err="1"/>
              <a:t>Ngugi</a:t>
            </a:r>
            <a:r>
              <a:rPr lang="en-GB" sz="1900" dirty="0"/>
              <a:t> </a:t>
            </a:r>
            <a:r>
              <a:rPr lang="en-GB" sz="1900" dirty="0" err="1"/>
              <a:t>Wa</a:t>
            </a:r>
            <a:r>
              <a:rPr lang="en-GB" sz="1900" dirty="0"/>
              <a:t> </a:t>
            </a:r>
            <a:r>
              <a:rPr lang="en-GB" sz="1900" dirty="0" err="1"/>
              <a:t>Thiongo</a:t>
            </a:r>
            <a:r>
              <a:rPr lang="en-GB" sz="1900" dirty="0"/>
              <a:t> wished in his ‘Weep not Child’- </a:t>
            </a:r>
            <a:r>
              <a:rPr lang="en-GB" sz="1900" b="1" dirty="0"/>
              <a:t>hope and progress would </a:t>
            </a:r>
            <a:r>
              <a:rPr lang="en-GB" sz="1900" b="1" dirty="0" smtClean="0"/>
              <a:t>substantially be </a:t>
            </a:r>
            <a:r>
              <a:rPr lang="en-GB" sz="1900" b="1" dirty="0"/>
              <a:t>restored to Nigeria’s </a:t>
            </a:r>
            <a:r>
              <a:rPr lang="en-GB" sz="1900" b="1" dirty="0" smtClean="0"/>
              <a:t>beleaguered </a:t>
            </a:r>
            <a:r>
              <a:rPr lang="en-GB" sz="1900" b="1" dirty="0"/>
              <a:t>health sector under our bright footsteps.</a:t>
            </a:r>
          </a:p>
        </p:txBody>
      </p:sp>
    </p:spTree>
    <p:extLst>
      <p:ext uri="{BB962C8B-B14F-4D97-AF65-F5344CB8AC3E}">
        <p14:creationId xmlns:p14="http://schemas.microsoft.com/office/powerpoint/2010/main" val="15911330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APPRECIATION</a:t>
            </a:r>
          </a:p>
        </p:txBody>
      </p:sp>
      <p:sp>
        <p:nvSpPr>
          <p:cNvPr id="3" name="Content Placeholder 2"/>
          <p:cNvSpPr>
            <a:spLocks noGrp="1"/>
          </p:cNvSpPr>
          <p:nvPr>
            <p:ph idx="1"/>
          </p:nvPr>
        </p:nvSpPr>
        <p:spPr/>
        <p:txBody>
          <a:bodyPr>
            <a:normAutofit fontScale="77500" lnSpcReduction="20000"/>
          </a:bodyPr>
          <a:lstStyle/>
          <a:p>
            <a:r>
              <a:rPr lang="en-GB" dirty="0"/>
              <a:t>Our omnipotent Creator.</a:t>
            </a:r>
          </a:p>
          <a:p>
            <a:endParaRPr lang="en-GB" dirty="0"/>
          </a:p>
          <a:p>
            <a:r>
              <a:rPr lang="en-GB" dirty="0" smtClean="0"/>
              <a:t>The CMD/CEO of Ace Medicare Clinics Ltd, Dr. </a:t>
            </a:r>
            <a:r>
              <a:rPr lang="en-GB" dirty="0" err="1" smtClean="0"/>
              <a:t>Wole</a:t>
            </a:r>
            <a:r>
              <a:rPr lang="en-GB" dirty="0" smtClean="0"/>
              <a:t> </a:t>
            </a:r>
            <a:r>
              <a:rPr lang="en-GB" dirty="0" err="1" smtClean="0"/>
              <a:t>Kukoyi</a:t>
            </a:r>
            <a:r>
              <a:rPr lang="en-GB" dirty="0" smtClean="0"/>
              <a:t>, his wife &amp; lovely family.</a:t>
            </a:r>
          </a:p>
          <a:p>
            <a:pPr marL="82296" indent="0">
              <a:buNone/>
            </a:pPr>
            <a:endParaRPr lang="en-GB" dirty="0" smtClean="0"/>
          </a:p>
          <a:p>
            <a:r>
              <a:rPr lang="en-GB" dirty="0" smtClean="0"/>
              <a:t>My wife &amp; family.</a:t>
            </a:r>
            <a:endParaRPr lang="en-GB" dirty="0"/>
          </a:p>
          <a:p>
            <a:endParaRPr lang="en-GB" dirty="0"/>
          </a:p>
          <a:p>
            <a:r>
              <a:rPr lang="en-GB" dirty="0"/>
              <a:t>All </a:t>
            </a:r>
            <a:r>
              <a:rPr lang="en-GB" dirty="0" smtClean="0"/>
              <a:t>Staff of Ace Medicare Clinics Ltd.</a:t>
            </a:r>
          </a:p>
          <a:p>
            <a:endParaRPr lang="en-GB" dirty="0"/>
          </a:p>
          <a:p>
            <a:r>
              <a:rPr lang="en-GB" dirty="0" smtClean="0"/>
              <a:t>All participants at this conference.</a:t>
            </a:r>
            <a:endParaRPr lang="en-GB" dirty="0"/>
          </a:p>
          <a:p>
            <a:endParaRPr lang="en-GB" dirty="0"/>
          </a:p>
          <a:p>
            <a:r>
              <a:rPr lang="en-GB" dirty="0" smtClean="0"/>
              <a:t>Our </a:t>
            </a:r>
            <a:r>
              <a:rPr lang="en-GB" dirty="0"/>
              <a:t>toiling people of Nigeria.</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951369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pPr eaLnBrk="1" hangingPunct="1"/>
            <a:r>
              <a:rPr lang="en-GB" sz="7200" b="1" dirty="0" smtClean="0">
                <a:solidFill>
                  <a:srgbClr val="FF0000"/>
                </a:solidFill>
              </a:rPr>
              <a:t>THANK YOU</a:t>
            </a:r>
          </a:p>
        </p:txBody>
      </p:sp>
      <p:pic>
        <p:nvPicPr>
          <p:cNvPr id="39939" name="Picture 2" descr="C:\Users\OSAHON ENABULELE\Desktop\PICTURE FILES\DSC00691.JP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406640" cy="1167384"/>
          </a:xfrm>
        </p:spPr>
        <p:txBody>
          <a:bodyPr>
            <a:normAutofit/>
          </a:bodyPr>
          <a:lstStyle/>
          <a:p>
            <a:pPr algn="ctr"/>
            <a:r>
              <a:rPr lang="en-US" sz="3200" b="1" dirty="0" smtClean="0">
                <a:solidFill>
                  <a:srgbClr val="FF0000"/>
                </a:solidFill>
              </a:rPr>
              <a:t>BASIS FOR THE NHA</a:t>
            </a:r>
            <a:endParaRPr lang="en-US" sz="3200" b="1" dirty="0">
              <a:solidFill>
                <a:srgbClr val="FF0000"/>
              </a:solidFill>
            </a:endParaRPr>
          </a:p>
        </p:txBody>
      </p:sp>
      <p:sp>
        <p:nvSpPr>
          <p:cNvPr id="3" name="Subtitle 2"/>
          <p:cNvSpPr>
            <a:spLocks noGrp="1"/>
          </p:cNvSpPr>
          <p:nvPr>
            <p:ph type="subTitle" idx="1"/>
          </p:nvPr>
        </p:nvSpPr>
        <p:spPr>
          <a:xfrm>
            <a:off x="1447800" y="1600200"/>
            <a:ext cx="7406640" cy="4648200"/>
          </a:xfrm>
        </p:spPr>
        <p:txBody>
          <a:bodyPr>
            <a:normAutofit fontScale="62500" lnSpcReduction="20000"/>
          </a:bodyPr>
          <a:lstStyle/>
          <a:p>
            <a:pPr marL="484632" lvl="0" indent="-457200">
              <a:lnSpc>
                <a:spcPts val="3500"/>
              </a:lnSpc>
              <a:buFont typeface="Wingdings" pitchFamily="2" charset="2"/>
              <a:buChar char="v"/>
            </a:pPr>
            <a:r>
              <a:rPr lang="en-US" sz="2500" dirty="0" smtClean="0"/>
              <a:t>Health is fundamental</a:t>
            </a:r>
          </a:p>
          <a:p>
            <a:pPr marL="484632" lvl="0" indent="-457200">
              <a:lnSpc>
                <a:spcPts val="3500"/>
              </a:lnSpc>
              <a:buFont typeface="Wingdings" pitchFamily="2" charset="2"/>
              <a:buChar char="v"/>
            </a:pPr>
            <a:r>
              <a:rPr lang="en-US" sz="2500" dirty="0" smtClean="0"/>
              <a:t>Challenges faced by Nigeria’s Health System: Routine Immunization (2009-</a:t>
            </a:r>
            <a:r>
              <a:rPr lang="en-US" sz="2500" b="1" dirty="0" smtClean="0"/>
              <a:t>6.3B</a:t>
            </a:r>
            <a:r>
              <a:rPr lang="en-US" sz="2500" dirty="0" smtClean="0"/>
              <a:t>; 2014-</a:t>
            </a:r>
            <a:r>
              <a:rPr lang="en-US" sz="2500" b="1" dirty="0" smtClean="0"/>
              <a:t>2.5B</a:t>
            </a:r>
            <a:r>
              <a:rPr lang="en-US" sz="2500" dirty="0" smtClean="0"/>
              <a:t>); MSS (2009-</a:t>
            </a:r>
            <a:r>
              <a:rPr lang="en-US" sz="2500" b="1" dirty="0" smtClean="0"/>
              <a:t>3.6B</a:t>
            </a:r>
            <a:r>
              <a:rPr lang="en-US" sz="2500" dirty="0" smtClean="0"/>
              <a:t>; 2014-</a:t>
            </a:r>
            <a:r>
              <a:rPr lang="en-US" sz="2500" b="1" dirty="0" smtClean="0"/>
              <a:t>1.4B</a:t>
            </a:r>
            <a:r>
              <a:rPr lang="en-US" sz="2500" dirty="0" smtClean="0"/>
              <a:t>)</a:t>
            </a:r>
          </a:p>
          <a:p>
            <a:pPr marL="484632" lvl="0" indent="-457200">
              <a:lnSpc>
                <a:spcPts val="3500"/>
              </a:lnSpc>
              <a:buFont typeface="Wingdings" pitchFamily="2" charset="2"/>
              <a:buChar char="v"/>
            </a:pPr>
            <a:r>
              <a:rPr lang="en-US" sz="2500" dirty="0" smtClean="0"/>
              <a:t>No significant provision in the 1999 </a:t>
            </a:r>
            <a:r>
              <a:rPr lang="en-US" sz="2500" dirty="0" smtClean="0"/>
              <a:t>constitution</a:t>
            </a:r>
            <a:endParaRPr lang="en-US" sz="2500" dirty="0" smtClean="0"/>
          </a:p>
          <a:p>
            <a:pPr marL="484632" lvl="0" indent="-457200">
              <a:lnSpc>
                <a:spcPts val="3500"/>
              </a:lnSpc>
              <a:buFont typeface="Wingdings" pitchFamily="2" charset="2"/>
              <a:buChar char="v"/>
            </a:pPr>
            <a:r>
              <a:rPr lang="en-US" sz="2500" dirty="0" smtClean="0"/>
              <a:t>Need to be in league with other countries with Legal </a:t>
            </a:r>
            <a:r>
              <a:rPr lang="en-US" sz="2500" dirty="0" smtClean="0"/>
              <a:t>framework for health.</a:t>
            </a:r>
            <a:endParaRPr lang="en-US" sz="2500" dirty="0" smtClean="0"/>
          </a:p>
          <a:p>
            <a:pPr marL="484632" lvl="0" indent="-457200">
              <a:lnSpc>
                <a:spcPts val="3500"/>
              </a:lnSpc>
              <a:buFont typeface="Wingdings" pitchFamily="2" charset="2"/>
              <a:buChar char="v"/>
            </a:pPr>
            <a:r>
              <a:rPr lang="en-GB" sz="2500" dirty="0" smtClean="0"/>
              <a:t>National </a:t>
            </a:r>
            <a:r>
              <a:rPr lang="en-GB" sz="2500" dirty="0"/>
              <a:t>Health </a:t>
            </a:r>
            <a:r>
              <a:rPr lang="en-GB" sz="2500" dirty="0" smtClean="0"/>
              <a:t>Act will facilitate the </a:t>
            </a:r>
            <a:r>
              <a:rPr lang="en-GB" sz="2500" dirty="0"/>
              <a:t>advancement of the Fundamental Health Rights of Nigerians, expansion of Universal Health Coverage for the long toiling and pauperized people of Nigeria, standardization of health infrastructure and health human resource development.</a:t>
            </a:r>
            <a:endParaRPr lang="en-US" sz="2500" dirty="0" smtClean="0"/>
          </a:p>
          <a:p>
            <a:pPr marL="484632" lvl="0" indent="-457200">
              <a:lnSpc>
                <a:spcPts val="3500"/>
              </a:lnSpc>
              <a:buFont typeface="Wingdings" pitchFamily="2" charset="2"/>
              <a:buChar char="v"/>
            </a:pPr>
            <a:endParaRPr lang="en-US" dirty="0"/>
          </a:p>
          <a:p>
            <a:endParaRPr lang="en-US" dirty="0"/>
          </a:p>
        </p:txBody>
      </p:sp>
    </p:spTree>
    <p:extLst>
      <p:ext uri="{BB962C8B-B14F-4D97-AF65-F5344CB8AC3E}">
        <p14:creationId xmlns:p14="http://schemas.microsoft.com/office/powerpoint/2010/main" val="26653877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1245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FF0000"/>
                </a:solidFill>
              </a:rPr>
              <a:t>NIGERIA’S HEALTH SITUATION--- AN UNPLEASANT STORY TO TELL</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2" y="1524000"/>
            <a:ext cx="901636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6379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25027</TotalTime>
  <Words>4800</Words>
  <Application>Microsoft Office PowerPoint</Application>
  <PresentationFormat>On-screen Show (4:3)</PresentationFormat>
  <Paragraphs>443</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Solstice</vt:lpstr>
      <vt:lpstr>    OVERVIEW OF THE NATIONAL HEALTH ACT &amp; ITS IMPLICATIONS </vt:lpstr>
      <vt:lpstr>PowerPoint Presentation</vt:lpstr>
      <vt:lpstr>SETTING THE SCENE</vt:lpstr>
      <vt:lpstr>OBJECTIVES OF THE LECTURE</vt:lpstr>
      <vt:lpstr>INTRODUCTORY DEFINITION OF TERMS</vt:lpstr>
      <vt:lpstr>PowerPoint Presentation</vt:lpstr>
      <vt:lpstr>BASIS FOR THE NHA</vt:lpstr>
      <vt:lpstr>PowerPoint Presentation</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NIGERIA’S HEALTH SITUATION--- AN UNPLEASANT STORY TO TELL</vt:lpstr>
      <vt:lpstr>Health expenditure patterns (Data from National Health Accounts 2003)</vt:lpstr>
      <vt:lpstr>PowerPoint Presentation</vt:lpstr>
      <vt:lpstr>HISTORICAL PER-EGRINATION OF THE NHA</vt:lpstr>
      <vt:lpstr>PowerPoint Presentation</vt:lpstr>
      <vt:lpstr>FORM &amp; NATURE OF THE NHA</vt:lpstr>
      <vt:lpstr>ESSENTIAL FEATURES OF THE NHA</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ESSENTIAL FEATURES (CONT’D)</vt:lpstr>
      <vt:lpstr>NHA &amp; ITS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CONCLUSION </vt:lpstr>
      <vt:lpstr> </vt:lpstr>
      <vt:lpstr>APPRECIATION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Doyin</dc:creator>
  <cp:lastModifiedBy>Dr Osahon Enabulele</cp:lastModifiedBy>
  <cp:revision>435</cp:revision>
  <cp:lastPrinted>2014-02-15T23:50:59Z</cp:lastPrinted>
  <dcterms:created xsi:type="dcterms:W3CDTF">2014-02-15T18:46:18Z</dcterms:created>
  <dcterms:modified xsi:type="dcterms:W3CDTF">2015-12-15T07:05:16Z</dcterms:modified>
</cp:coreProperties>
</file>