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73" r:id="rId3"/>
    <p:sldId id="257" r:id="rId4"/>
    <p:sldId id="258" r:id="rId5"/>
    <p:sldId id="259" r:id="rId6"/>
    <p:sldId id="260" r:id="rId7"/>
    <p:sldId id="261" r:id="rId8"/>
    <p:sldId id="262" r:id="rId9"/>
    <p:sldId id="263" r:id="rId10"/>
    <p:sldId id="264" r:id="rId11"/>
    <p:sldId id="272" r:id="rId12"/>
    <p:sldId id="265" r:id="rId13"/>
    <p:sldId id="266" r:id="rId14"/>
    <p:sldId id="267" r:id="rId15"/>
    <p:sldId id="268" r:id="rId16"/>
    <p:sldId id="269" r:id="rId17"/>
    <p:sldId id="270" r:id="rId18"/>
    <p:sldId id="277" r:id="rId19"/>
    <p:sldId id="278" r:id="rId20"/>
    <p:sldId id="279" r:id="rId21"/>
    <p:sldId id="280" r:id="rId22"/>
    <p:sldId id="271" r:id="rId23"/>
    <p:sldId id="274" r:id="rId24"/>
    <p:sldId id="275" r:id="rId25"/>
    <p:sldId id="276" r:id="rId26"/>
    <p:sldId id="282"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888D23-1297-4CF3-A54A-D4C808088C5F}" type="datetimeFigureOut">
              <a:rPr lang="en-GB" smtClean="0"/>
              <a:pPr/>
              <a:t>15/12/2015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92171E-9396-4325-9C1A-AEA0F7FF22BF}"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C92171E-9396-4325-9C1A-AEA0F7FF22BF}"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C92171E-9396-4325-9C1A-AEA0F7FF22BF}"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C92171E-9396-4325-9C1A-AEA0F7FF22BF}"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C92171E-9396-4325-9C1A-AEA0F7FF22BF}"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154F159-09D9-4CBE-906F-834C11963D7D}"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154F159-09D9-4CBE-906F-834C11963D7D}" type="slidenum">
              <a:rPr lang="en-GB" smtClean="0"/>
              <a:pPr/>
              <a:t>14</a:t>
            </a:fld>
            <a:endParaRPr lang="en-GB"/>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407383E-8F3D-4814-9A9C-3DE3AA23E57C}" type="slidenum">
              <a:rPr lang="en-GB" smtClean="0"/>
              <a:pPr/>
              <a:t>15</a:t>
            </a:fld>
            <a:endParaRPr lang="en-GB"/>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407383E-8F3D-4814-9A9C-3DE3AA23E57C}" type="slidenum">
              <a:rPr lang="en-GB" smtClean="0"/>
              <a:pPr/>
              <a:t>16</a:t>
            </a:fld>
            <a:endParaRPr lang="en-GB"/>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407383E-8F3D-4814-9A9C-3DE3AA23E57C}" type="slidenum">
              <a:rPr lang="en-GB" smtClean="0"/>
              <a:pPr/>
              <a:t>17</a:t>
            </a:fld>
            <a:endParaRPr lang="en-GB"/>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154F159-09D9-4CBE-906F-834C11963D7D}" type="slidenum">
              <a:rPr lang="en-GB" smtClean="0"/>
              <a:pPr/>
              <a:t>18</a:t>
            </a:fld>
            <a:endParaRPr lang="en-GB"/>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154F159-09D9-4CBE-906F-834C11963D7D}" type="slidenum">
              <a:rPr lang="en-GB" smtClean="0"/>
              <a:pPr/>
              <a:t>19</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C92171E-9396-4325-9C1A-AEA0F7FF22BF}" type="slidenum">
              <a:rPr lang="en-GB" smtClean="0"/>
              <a:pPr/>
              <a:t>2</a:t>
            </a:fld>
            <a:endParaRPr lang="en-GB"/>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154F159-09D9-4CBE-906F-834C11963D7D}" type="slidenum">
              <a:rPr lang="en-GB" smtClean="0"/>
              <a:pPr/>
              <a:t>20</a:t>
            </a:fld>
            <a:endParaRPr lang="en-GB"/>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A154F159-09D9-4CBE-906F-834C11963D7D}" type="slidenum">
              <a:rPr lang="en-GB" smtClean="0"/>
              <a:pPr/>
              <a:t>21</a:t>
            </a:fld>
            <a:endParaRPr lang="en-GB"/>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C92171E-9396-4325-9C1A-AEA0F7FF22BF}" type="slidenum">
              <a:rPr lang="en-GB" smtClean="0"/>
              <a:pPr/>
              <a:t>22</a:t>
            </a:fld>
            <a:endParaRPr lang="en-GB"/>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C92171E-9396-4325-9C1A-AEA0F7FF22BF}" type="slidenum">
              <a:rPr lang="en-GB" smtClean="0"/>
              <a:pPr/>
              <a:t>23</a:t>
            </a:fld>
            <a:endParaRPr lang="en-GB"/>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C92171E-9396-4325-9C1A-AEA0F7FF22BF}" type="slidenum">
              <a:rPr lang="en-GB" smtClean="0"/>
              <a:pPr/>
              <a:t>24</a:t>
            </a:fld>
            <a:endParaRPr lang="en-GB"/>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407383E-8F3D-4814-9A9C-3DE3AA23E57C}" type="slidenum">
              <a:rPr lang="en-GB" smtClean="0"/>
              <a:pPr/>
              <a:t>25</a:t>
            </a:fld>
            <a:endParaRPr lang="en-GB"/>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C92171E-9396-4325-9C1A-AEA0F7FF22BF}" type="slidenum">
              <a:rPr lang="en-GB" smtClean="0"/>
              <a:pPr/>
              <a:t>26</a:t>
            </a:fld>
            <a:endParaRPr lang="en-GB"/>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C92171E-9396-4325-9C1A-AEA0F7FF22BF}" type="slidenum">
              <a:rPr lang="en-GB" smtClean="0"/>
              <a:pPr/>
              <a:t>27</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p>
        </p:txBody>
      </p:sp>
      <p:sp>
        <p:nvSpPr>
          <p:cNvPr id="573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71AA8F0-59D8-4EC6-899D-35E732F001DC}" type="slidenum">
              <a:rPr lang="en-GB" smtClean="0">
                <a:latin typeface="Arial" pitchFamily="34" charset="0"/>
              </a:rPr>
              <a:pPr/>
              <a:t>3</a:t>
            </a:fld>
            <a:endParaRPr lang="en-GB"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C92171E-9396-4325-9C1A-AEA0F7FF22BF}"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C92171E-9396-4325-9C1A-AEA0F7FF22BF}"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C92171E-9396-4325-9C1A-AEA0F7FF22BF}"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C92171E-9396-4325-9C1A-AEA0F7FF22BF}"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C92171E-9396-4325-9C1A-AEA0F7FF22BF}"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FC92171E-9396-4325-9C1A-AEA0F7FF22BF}"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E605637-C6E3-4BF3-80BB-E2CC1D141969}" type="datetimeFigureOut">
              <a:rPr lang="en-GB" smtClean="0"/>
              <a:pPr/>
              <a:t>15/12/2015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22FE99-CD75-47D1-8695-612F87C720C0}"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605637-C6E3-4BF3-80BB-E2CC1D141969}" type="datetimeFigureOut">
              <a:rPr lang="en-GB" smtClean="0"/>
              <a:pPr/>
              <a:t>15/12/2015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22FE99-CD75-47D1-8695-612F87C720C0}"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605637-C6E3-4BF3-80BB-E2CC1D141969}" type="datetimeFigureOut">
              <a:rPr lang="en-GB" smtClean="0"/>
              <a:pPr/>
              <a:t>15/12/2015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22FE99-CD75-47D1-8695-612F87C720C0}"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E605637-C6E3-4BF3-80BB-E2CC1D141969}" type="datetimeFigureOut">
              <a:rPr lang="en-GB" smtClean="0"/>
              <a:pPr/>
              <a:t>15/12/2015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22FE99-CD75-47D1-8695-612F87C720C0}"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605637-C6E3-4BF3-80BB-E2CC1D141969}" type="datetimeFigureOut">
              <a:rPr lang="en-GB" smtClean="0"/>
              <a:pPr/>
              <a:t>15/12/2015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122FE99-CD75-47D1-8695-612F87C720C0}"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E605637-C6E3-4BF3-80BB-E2CC1D141969}" type="datetimeFigureOut">
              <a:rPr lang="en-GB" smtClean="0"/>
              <a:pPr/>
              <a:t>15/12/2015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22FE99-CD75-47D1-8695-612F87C720C0}"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E605637-C6E3-4BF3-80BB-E2CC1D141969}" type="datetimeFigureOut">
              <a:rPr lang="en-GB" smtClean="0"/>
              <a:pPr/>
              <a:t>15/12/2015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122FE99-CD75-47D1-8695-612F87C720C0}"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E605637-C6E3-4BF3-80BB-E2CC1D141969}" type="datetimeFigureOut">
              <a:rPr lang="en-GB" smtClean="0"/>
              <a:pPr/>
              <a:t>15/12/2015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122FE99-CD75-47D1-8695-612F87C720C0}"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605637-C6E3-4BF3-80BB-E2CC1D141969}" type="datetimeFigureOut">
              <a:rPr lang="en-GB" smtClean="0"/>
              <a:pPr/>
              <a:t>15/12/2015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122FE99-CD75-47D1-8695-612F87C720C0}"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05637-C6E3-4BF3-80BB-E2CC1D141969}" type="datetimeFigureOut">
              <a:rPr lang="en-GB" smtClean="0"/>
              <a:pPr/>
              <a:t>15/12/2015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22FE99-CD75-47D1-8695-612F87C720C0}"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605637-C6E3-4BF3-80BB-E2CC1D141969}" type="datetimeFigureOut">
              <a:rPr lang="en-GB" smtClean="0"/>
              <a:pPr/>
              <a:t>15/12/2015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122FE99-CD75-47D1-8695-612F87C720C0}"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605637-C6E3-4BF3-80BB-E2CC1D141969}" type="datetimeFigureOut">
              <a:rPr lang="en-GB" smtClean="0"/>
              <a:pPr/>
              <a:t>15/12/2015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22FE99-CD75-47D1-8695-612F87C720C0}"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n.wikipedia.org/wiki/Maxim_(philosophy)"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NHA: Jump starting the NHS, Kick starting Orthodox Practice</a:t>
            </a:r>
            <a:endParaRPr lang="en-GB" dirty="0"/>
          </a:p>
        </p:txBody>
      </p:sp>
      <p:sp>
        <p:nvSpPr>
          <p:cNvPr id="3" name="Subtitle 2"/>
          <p:cNvSpPr>
            <a:spLocks noGrp="1"/>
          </p:cNvSpPr>
          <p:nvPr>
            <p:ph type="subTitle" idx="1"/>
          </p:nvPr>
        </p:nvSpPr>
        <p:spPr/>
        <p:txBody>
          <a:bodyPr/>
          <a:lstStyle/>
          <a:p>
            <a:r>
              <a:rPr lang="en-GB" dirty="0" smtClean="0">
                <a:solidFill>
                  <a:schemeClr val="tx2"/>
                </a:solidFill>
              </a:rPr>
              <a:t>Moses </a:t>
            </a:r>
            <a:r>
              <a:rPr lang="en-GB" dirty="0" err="1" smtClean="0">
                <a:solidFill>
                  <a:schemeClr val="tx2"/>
                </a:solidFill>
              </a:rPr>
              <a:t>Oluwafemi</a:t>
            </a:r>
            <a:r>
              <a:rPr lang="en-GB" dirty="0" smtClean="0">
                <a:solidFill>
                  <a:schemeClr val="tx2"/>
                </a:solidFill>
              </a:rPr>
              <a:t> </a:t>
            </a:r>
            <a:r>
              <a:rPr lang="en-GB" dirty="0" err="1" smtClean="0">
                <a:solidFill>
                  <a:schemeClr val="tx2"/>
                </a:solidFill>
              </a:rPr>
              <a:t>Alao</a:t>
            </a:r>
            <a:endParaRPr lang="en-GB" dirty="0">
              <a:solidFill>
                <a:schemeClr val="tx2"/>
              </a:solidFill>
            </a:endParaRPr>
          </a:p>
        </p:txBody>
      </p:sp>
      <p:pic>
        <p:nvPicPr>
          <p:cNvPr id="1026" name="Picture 2" descr="C:\Users\MoFe\Pictures\Picture1.png"/>
          <p:cNvPicPr>
            <a:picLocks noChangeAspect="1" noChangeArrowheads="1"/>
          </p:cNvPicPr>
          <p:nvPr/>
        </p:nvPicPr>
        <p:blipFill>
          <a:blip r:embed="rId3" cstate="print"/>
          <a:srcRect/>
          <a:stretch>
            <a:fillRect/>
          </a:stretch>
        </p:blipFill>
        <p:spPr bwMode="auto">
          <a:xfrm>
            <a:off x="3779912" y="4869160"/>
            <a:ext cx="1517650" cy="1328737"/>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smtClean="0"/>
              <a:t>Humanbeings</a:t>
            </a:r>
            <a:r>
              <a:rPr lang="en-GB" dirty="0" smtClean="0"/>
              <a:t> are ends</a:t>
            </a:r>
            <a:endParaRPr lang="en-GB" dirty="0"/>
          </a:p>
        </p:txBody>
      </p:sp>
      <p:sp>
        <p:nvSpPr>
          <p:cNvPr id="3" name="Content Placeholder 2"/>
          <p:cNvSpPr>
            <a:spLocks noGrp="1"/>
          </p:cNvSpPr>
          <p:nvPr>
            <p:ph idx="1"/>
          </p:nvPr>
        </p:nvSpPr>
        <p:spPr/>
        <p:txBody>
          <a:bodyPr/>
          <a:lstStyle/>
          <a:p>
            <a:r>
              <a:rPr lang="en-GB" dirty="0" smtClean="0"/>
              <a:t>We need to develop what is good with the people </a:t>
            </a:r>
            <a:r>
              <a:rPr lang="en-GB" dirty="0" err="1" smtClean="0"/>
              <a:t>themself</a:t>
            </a:r>
            <a:r>
              <a:rPr lang="en-GB" dirty="0" smtClean="0"/>
              <a:t>.</a:t>
            </a:r>
          </a:p>
          <a:p>
            <a:r>
              <a:rPr lang="en-GB" dirty="0" smtClean="0"/>
              <a:t>Hitherto, we only have regulations and some standards by </a:t>
            </a:r>
            <a:r>
              <a:rPr lang="en-GB" dirty="0" err="1" smtClean="0"/>
              <a:t>MsOH</a:t>
            </a:r>
            <a:r>
              <a:rPr lang="en-GB" dirty="0" smtClean="0"/>
              <a:t>, MDCN, NMCN, etc. No laws.</a:t>
            </a:r>
          </a:p>
          <a:p>
            <a:r>
              <a:rPr lang="en-GB" dirty="0" smtClean="0"/>
              <a:t>Teachers of Health also imported alien Standards and Regulations.</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Deontology</a:t>
            </a:r>
            <a:endParaRPr lang="en-GB" dirty="0"/>
          </a:p>
        </p:txBody>
      </p:sp>
      <p:sp>
        <p:nvSpPr>
          <p:cNvPr id="3" name="Content Placeholder 2"/>
          <p:cNvSpPr>
            <a:spLocks noGrp="1"/>
          </p:cNvSpPr>
          <p:nvPr>
            <p:ph idx="1"/>
          </p:nvPr>
        </p:nvSpPr>
        <p:spPr/>
        <p:txBody>
          <a:bodyPr/>
          <a:lstStyle/>
          <a:p>
            <a:r>
              <a:rPr lang="en-GB" dirty="0" smtClean="0"/>
              <a:t>Perfect duty</a:t>
            </a:r>
          </a:p>
          <a:p>
            <a:r>
              <a:rPr lang="en-GB" dirty="0" smtClean="0"/>
              <a:t>Imperfect duty: NHS hitherto has been provider driven</a:t>
            </a:r>
            <a:r>
              <a:rPr lang="en-GB" dirty="0" smtClean="0"/>
              <a:t>.</a:t>
            </a:r>
          </a:p>
          <a:p>
            <a:r>
              <a:rPr lang="en-GB" dirty="0" smtClean="0"/>
              <a:t>Standards and Guidelines</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NHA 2014</a:t>
            </a:r>
            <a:endParaRPr lang="en-GB" dirty="0"/>
          </a:p>
        </p:txBody>
      </p:sp>
      <p:sp>
        <p:nvSpPr>
          <p:cNvPr id="3" name="Content Placeholder 2"/>
          <p:cNvSpPr>
            <a:spLocks noGrp="1"/>
          </p:cNvSpPr>
          <p:nvPr>
            <p:ph idx="1"/>
          </p:nvPr>
        </p:nvSpPr>
        <p:spPr/>
        <p:txBody>
          <a:bodyPr/>
          <a:lstStyle/>
          <a:p>
            <a:r>
              <a:rPr lang="en-GB" dirty="0" err="1" smtClean="0"/>
              <a:t>Ist</a:t>
            </a:r>
            <a:r>
              <a:rPr lang="en-GB" dirty="0" smtClean="0"/>
              <a:t> of its kind</a:t>
            </a:r>
          </a:p>
          <a:p>
            <a:r>
              <a:rPr lang="en-GB" dirty="0" smtClean="0"/>
              <a:t>Jump Starting the </a:t>
            </a:r>
            <a:r>
              <a:rPr lang="en-GB" dirty="0" err="1" smtClean="0"/>
              <a:t>NigHS</a:t>
            </a:r>
            <a:endParaRPr lang="en-GB" dirty="0" smtClean="0"/>
          </a:p>
          <a:p>
            <a:r>
              <a:rPr lang="en-GB" dirty="0" smtClean="0"/>
              <a:t>Kick Starting Orthodox Practice</a:t>
            </a:r>
          </a:p>
          <a:p>
            <a:pPr lvl="1"/>
            <a:r>
              <a:rPr lang="en-GB" dirty="0" smtClean="0"/>
              <a:t>What is acceptable</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2006-2014</a:t>
            </a:r>
            <a:endParaRPr lang="en-GB" dirty="0"/>
          </a:p>
        </p:txBody>
      </p:sp>
      <p:sp>
        <p:nvSpPr>
          <p:cNvPr id="3" name="Content Placeholder 2"/>
          <p:cNvSpPr>
            <a:spLocks noGrp="1"/>
          </p:cNvSpPr>
          <p:nvPr>
            <p:ph idx="1"/>
          </p:nvPr>
        </p:nvSpPr>
        <p:spPr/>
        <p:txBody>
          <a:bodyPr/>
          <a:lstStyle/>
          <a:p>
            <a:r>
              <a:rPr lang="en-GB" dirty="0"/>
              <a:t>There is hereby established for the Federation the National Health </a:t>
            </a:r>
            <a:r>
              <a:rPr lang="en-GB" dirty="0" smtClean="0"/>
              <a:t>System </a:t>
            </a:r>
            <a:r>
              <a:rPr lang="en-GB" dirty="0"/>
              <a:t>which shall</a:t>
            </a:r>
          </a:p>
          <a:p>
            <a:r>
              <a:rPr lang="en-GB" dirty="0"/>
              <a:t>define and provide a framework for standards and regulation of health </a:t>
            </a:r>
            <a:r>
              <a:rPr lang="en-GB" dirty="0" smtClean="0"/>
              <a:t>services</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NHA</a:t>
            </a:r>
            <a:endParaRPr lang="en-GB" dirty="0"/>
          </a:p>
        </p:txBody>
      </p:sp>
      <p:sp>
        <p:nvSpPr>
          <p:cNvPr id="3" name="Content Placeholder 2"/>
          <p:cNvSpPr>
            <a:spLocks noGrp="1"/>
          </p:cNvSpPr>
          <p:nvPr>
            <p:ph idx="1"/>
          </p:nvPr>
        </p:nvSpPr>
        <p:spPr/>
        <p:txBody>
          <a:bodyPr>
            <a:normAutofit fontScale="85000" lnSpcReduction="20000"/>
          </a:bodyPr>
          <a:lstStyle/>
          <a:p>
            <a:r>
              <a:rPr lang="en-GB" dirty="0"/>
              <a:t>(a) encompass public and private providers of health services;</a:t>
            </a:r>
          </a:p>
          <a:p>
            <a:r>
              <a:rPr lang="en-GB" dirty="0"/>
              <a:t>(b) promote a spirit of cooperation and shared responsibility among all providers of </a:t>
            </a:r>
            <a:r>
              <a:rPr lang="en-GB" dirty="0" smtClean="0"/>
              <a:t>health services </a:t>
            </a:r>
            <a:r>
              <a:rPr lang="en-GB" dirty="0"/>
              <a:t>in the Federation and any part thereof;</a:t>
            </a:r>
          </a:p>
          <a:p>
            <a:r>
              <a:rPr lang="en-GB" dirty="0"/>
              <a:t>(c) provide for persons living in Nigeria the best possible health services within the limits </a:t>
            </a:r>
            <a:r>
              <a:rPr lang="en-GB" dirty="0" smtClean="0"/>
              <a:t>of available </a:t>
            </a:r>
            <a:r>
              <a:rPr lang="en-GB" dirty="0"/>
              <a:t>resources;</a:t>
            </a:r>
          </a:p>
          <a:p>
            <a:r>
              <a:rPr lang="en-GB" dirty="0"/>
              <a:t>(d) Set out the rights and obligations of health care </a:t>
            </a:r>
            <a:r>
              <a:rPr lang="en-GB" dirty="0" smtClean="0"/>
              <a:t>providers health establishments </a:t>
            </a:r>
            <a:r>
              <a:rPr lang="en-GB" dirty="0"/>
              <a:t>and users; and</a:t>
            </a:r>
          </a:p>
          <a:p>
            <a:r>
              <a:rPr lang="en-GB" dirty="0"/>
              <a:t>(e) </a:t>
            </a:r>
            <a:r>
              <a:rPr lang="en-GB" dirty="0" smtClean="0"/>
              <a:t>protect, </a:t>
            </a:r>
            <a:r>
              <a:rPr lang="en-GB" dirty="0"/>
              <a:t>promote and fulfil the rights of the people of Nigeria to have access to </a:t>
            </a:r>
            <a:r>
              <a:rPr lang="en-GB" dirty="0" smtClean="0"/>
              <a:t>health care </a:t>
            </a:r>
            <a:r>
              <a:rPr lang="en-GB" dirty="0"/>
              <a:t>services.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Provisions</a:t>
            </a:r>
            <a:endParaRPr lang="en-GB" dirty="0"/>
          </a:p>
        </p:txBody>
      </p:sp>
      <p:sp>
        <p:nvSpPr>
          <p:cNvPr id="3" name="Content Placeholder 2"/>
          <p:cNvSpPr>
            <a:spLocks noGrp="1"/>
          </p:cNvSpPr>
          <p:nvPr>
            <p:ph idx="1"/>
          </p:nvPr>
        </p:nvSpPr>
        <p:spPr/>
        <p:txBody>
          <a:bodyPr>
            <a:normAutofit fontScale="62500" lnSpcReduction="20000"/>
          </a:bodyPr>
          <a:lstStyle/>
          <a:p>
            <a:pPr>
              <a:buNone/>
            </a:pPr>
            <a:r>
              <a:rPr lang="en-GB" b="1" dirty="0" smtClean="0"/>
              <a:t>1. The </a:t>
            </a:r>
            <a:r>
              <a:rPr lang="en-GB" b="1" dirty="0"/>
              <a:t>Act provides a framework for the REGULATION, DEVELOPMENT</a:t>
            </a:r>
          </a:p>
          <a:p>
            <a:pPr>
              <a:buNone/>
            </a:pPr>
            <a:r>
              <a:rPr lang="en-GB" b="1" dirty="0"/>
              <a:t>and MANAGEMENT of </a:t>
            </a:r>
            <a:r>
              <a:rPr lang="en-GB" b="1" dirty="0" smtClean="0"/>
              <a:t>the </a:t>
            </a:r>
            <a:r>
              <a:rPr lang="en-GB" b="1" dirty="0"/>
              <a:t>Health </a:t>
            </a:r>
            <a:r>
              <a:rPr lang="en-GB" b="1" dirty="0" smtClean="0"/>
              <a:t>System </a:t>
            </a:r>
            <a:r>
              <a:rPr lang="en-GB" b="1" dirty="0"/>
              <a:t>and SETS STANDARDS for</a:t>
            </a:r>
          </a:p>
          <a:p>
            <a:pPr>
              <a:buNone/>
            </a:pPr>
            <a:r>
              <a:rPr lang="en-GB" b="1" dirty="0"/>
              <a:t>rendering health services in Nigeria.</a:t>
            </a:r>
          </a:p>
          <a:p>
            <a:pPr>
              <a:buNone/>
            </a:pPr>
            <a:r>
              <a:rPr lang="en-GB" b="1" dirty="0"/>
              <a:t>2. Establishes the National Health Systems, that is the structure and</a:t>
            </a:r>
          </a:p>
          <a:p>
            <a:pPr>
              <a:buNone/>
            </a:pPr>
            <a:r>
              <a:rPr lang="en-GB" b="1" dirty="0"/>
              <a:t>functions of the health systems.</a:t>
            </a:r>
          </a:p>
          <a:p>
            <a:pPr>
              <a:buNone/>
            </a:pPr>
            <a:r>
              <a:rPr lang="en-GB" b="1" dirty="0"/>
              <a:t>3. Provides for exemption from payment for health services in Public</a:t>
            </a:r>
          </a:p>
          <a:p>
            <a:pPr>
              <a:buNone/>
            </a:pPr>
            <a:r>
              <a:rPr lang="en-GB" b="1" dirty="0"/>
              <a:t>health establishments.</a:t>
            </a:r>
          </a:p>
          <a:p>
            <a:pPr>
              <a:buNone/>
            </a:pPr>
            <a:r>
              <a:rPr lang="en-GB" b="1" dirty="0"/>
              <a:t>4. Establishes the National Council on Health; its composition and</a:t>
            </a:r>
          </a:p>
          <a:p>
            <a:pPr>
              <a:buNone/>
            </a:pPr>
            <a:r>
              <a:rPr lang="en-GB" b="1" dirty="0"/>
              <a:t>functions</a:t>
            </a:r>
          </a:p>
          <a:p>
            <a:pPr>
              <a:buNone/>
            </a:pPr>
            <a:r>
              <a:rPr lang="en-GB" b="1" dirty="0"/>
              <a:t>5. Establishes the National Tertiary Health Institutions Standards</a:t>
            </a:r>
          </a:p>
          <a:p>
            <a:pPr>
              <a:buNone/>
            </a:pPr>
            <a:r>
              <a:rPr lang="en-GB" b="1" dirty="0"/>
              <a:t>Committee and its functions.</a:t>
            </a:r>
          </a:p>
          <a:p>
            <a:pPr>
              <a:buNone/>
            </a:pPr>
            <a:r>
              <a:rPr lang="en-GB" b="1" dirty="0"/>
              <a:t>6. Provides of the establishment of the Basic Health Care Provision Fund.</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Also</a:t>
            </a:r>
            <a:endParaRPr lang="en-GB" dirty="0"/>
          </a:p>
        </p:txBody>
      </p:sp>
      <p:sp>
        <p:nvSpPr>
          <p:cNvPr id="3" name="Content Placeholder 2"/>
          <p:cNvSpPr>
            <a:spLocks noGrp="1"/>
          </p:cNvSpPr>
          <p:nvPr>
            <p:ph idx="1"/>
          </p:nvPr>
        </p:nvSpPr>
        <p:spPr/>
        <p:txBody>
          <a:bodyPr>
            <a:normAutofit fontScale="85000" lnSpcReduction="10000"/>
          </a:bodyPr>
          <a:lstStyle/>
          <a:p>
            <a:r>
              <a:rPr lang="en-GB" b="1" dirty="0"/>
              <a:t>Provides for the Classification of health establishment, </a:t>
            </a:r>
            <a:r>
              <a:rPr lang="en-GB" b="1" dirty="0" smtClean="0"/>
              <a:t>technologies and </a:t>
            </a:r>
            <a:r>
              <a:rPr lang="en-GB" b="1" dirty="0"/>
              <a:t>Certificate of Standards, including offences and penalties </a:t>
            </a:r>
            <a:r>
              <a:rPr lang="en-GB" b="1" dirty="0" smtClean="0"/>
              <a:t>in respect </a:t>
            </a:r>
            <a:r>
              <a:rPr lang="en-GB" b="1" dirty="0"/>
              <a:t>of Certificate of Standards.</a:t>
            </a:r>
          </a:p>
          <a:p>
            <a:r>
              <a:rPr lang="en-GB" b="1" dirty="0" smtClean="0"/>
              <a:t>Provision </a:t>
            </a:r>
            <a:r>
              <a:rPr lang="en-GB" b="1" dirty="0"/>
              <a:t>for Referral and the relationship between Public </a:t>
            </a:r>
            <a:r>
              <a:rPr lang="en-GB" b="1" dirty="0" smtClean="0"/>
              <a:t>and Private </a:t>
            </a:r>
            <a:r>
              <a:rPr lang="en-GB" b="1" dirty="0"/>
              <a:t>Health Establishments.</a:t>
            </a:r>
          </a:p>
          <a:p>
            <a:r>
              <a:rPr lang="en-GB" b="1" dirty="0" smtClean="0"/>
              <a:t>Provision </a:t>
            </a:r>
            <a:r>
              <a:rPr lang="en-GB" b="1" dirty="0"/>
              <a:t>for the Rights of Users and Providers and </a:t>
            </a:r>
            <a:r>
              <a:rPr lang="en-GB" b="1" dirty="0" smtClean="0"/>
              <a:t>Emergency treatment.</a:t>
            </a:r>
          </a:p>
          <a:p>
            <a:r>
              <a:rPr lang="en-GB" b="1" dirty="0" smtClean="0"/>
              <a:t>Provision </a:t>
            </a:r>
            <a:r>
              <a:rPr lang="en-GB" b="1" dirty="0"/>
              <a:t>for collection of records, protection, access </a:t>
            </a:r>
            <a:r>
              <a:rPr lang="en-GB" b="1" dirty="0" smtClean="0"/>
              <a:t>and confidentiality</a:t>
            </a:r>
            <a:r>
              <a:rPr lang="en-GB" b="1" dirty="0"/>
              <a:t>, including laying of complaints.</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And</a:t>
            </a:r>
            <a:endParaRPr lang="en-GB" dirty="0"/>
          </a:p>
        </p:txBody>
      </p:sp>
      <p:sp>
        <p:nvSpPr>
          <p:cNvPr id="3" name="Content Placeholder 2"/>
          <p:cNvSpPr>
            <a:spLocks noGrp="1"/>
          </p:cNvSpPr>
          <p:nvPr>
            <p:ph idx="1"/>
          </p:nvPr>
        </p:nvSpPr>
        <p:spPr/>
        <p:txBody>
          <a:bodyPr>
            <a:normAutofit fontScale="70000" lnSpcReduction="20000"/>
          </a:bodyPr>
          <a:lstStyle/>
          <a:p>
            <a:r>
              <a:rPr lang="en-GB" dirty="0"/>
              <a:t>Provision of National Health Research &amp; Information</a:t>
            </a:r>
          </a:p>
          <a:p>
            <a:r>
              <a:rPr lang="en-GB" dirty="0"/>
              <a:t>System</a:t>
            </a:r>
          </a:p>
          <a:p>
            <a:r>
              <a:rPr lang="en-GB" dirty="0" smtClean="0"/>
              <a:t>Provides </a:t>
            </a:r>
            <a:r>
              <a:rPr lang="en-GB" dirty="0"/>
              <a:t>for research on experimentation with human</a:t>
            </a:r>
          </a:p>
          <a:p>
            <a:r>
              <a:rPr lang="en-GB" dirty="0"/>
              <a:t>subject, control of use of blood, blood products, tissue</a:t>
            </a:r>
          </a:p>
          <a:p>
            <a:r>
              <a:rPr lang="en-GB" dirty="0"/>
              <a:t>and gametes in </a:t>
            </a:r>
            <a:r>
              <a:rPr lang="en-GB" dirty="0" smtClean="0"/>
              <a:t>humans. #</a:t>
            </a:r>
            <a:r>
              <a:rPr lang="en-GB" dirty="0" err="1" smtClean="0"/>
              <a:t>FemiFalana</a:t>
            </a:r>
            <a:endParaRPr lang="en-GB" dirty="0"/>
          </a:p>
          <a:p>
            <a:r>
              <a:rPr lang="en-GB" dirty="0" smtClean="0"/>
              <a:t>Prohibition </a:t>
            </a:r>
            <a:r>
              <a:rPr lang="en-GB" dirty="0"/>
              <a:t>of Reproductive and Therapeutic Cloning of Human Kind</a:t>
            </a:r>
          </a:p>
          <a:p>
            <a:r>
              <a:rPr lang="en-GB" dirty="0" smtClean="0"/>
              <a:t>Provides </a:t>
            </a:r>
            <a:r>
              <a:rPr lang="en-GB" dirty="0"/>
              <a:t>guideline on National Health Research </a:t>
            </a:r>
            <a:r>
              <a:rPr lang="en-GB" dirty="0" smtClean="0"/>
              <a:t>and Information</a:t>
            </a:r>
            <a:r>
              <a:rPr lang="en-GB" dirty="0"/>
              <a:t>.</a:t>
            </a:r>
          </a:p>
          <a:p>
            <a:r>
              <a:rPr lang="en-GB" dirty="0" smtClean="0"/>
              <a:t>Establishment</a:t>
            </a:r>
            <a:r>
              <a:rPr lang="en-GB" dirty="0"/>
              <a:t>, composition, function and tenure </a:t>
            </a:r>
            <a:r>
              <a:rPr lang="en-GB" dirty="0" smtClean="0"/>
              <a:t>of National </a:t>
            </a:r>
            <a:r>
              <a:rPr lang="en-GB" dirty="0"/>
              <a:t>Health Research Ethics Committee</a:t>
            </a:r>
            <a:r>
              <a:rPr lang="en-GB" dirty="0" smtClean="0"/>
              <a:t>. #</a:t>
            </a:r>
            <a:r>
              <a:rPr lang="en-GB" dirty="0" err="1" smtClean="0"/>
              <a:t>TrovanTrial</a:t>
            </a:r>
            <a:endParaRPr lang="en-GB" dirty="0"/>
          </a:p>
          <a:p>
            <a:r>
              <a:rPr lang="en-GB" dirty="0" smtClean="0"/>
              <a:t>Provides </a:t>
            </a:r>
            <a:r>
              <a:rPr lang="en-GB" dirty="0"/>
              <a:t>for the development, regulation and </a:t>
            </a:r>
            <a:r>
              <a:rPr lang="en-GB" dirty="0" smtClean="0"/>
              <a:t>provision of </a:t>
            </a:r>
            <a:r>
              <a:rPr lang="en-GB" dirty="0"/>
              <a:t>Human Resources in national health system </a:t>
            </a:r>
            <a:r>
              <a:rPr lang="en-GB" dirty="0" smtClean="0"/>
              <a:t>and industrial </a:t>
            </a:r>
            <a:r>
              <a:rPr lang="en-GB" dirty="0"/>
              <a:t>dispute resolution.</a:t>
            </a:r>
          </a:p>
          <a:p>
            <a:r>
              <a:rPr lang="en-GB" dirty="0" smtClean="0"/>
              <a:t>Provision </a:t>
            </a:r>
            <a:r>
              <a:rPr lang="en-GB" dirty="0"/>
              <a:t>on Medical Treatment Abroad</a:t>
            </a:r>
            <a:r>
              <a:rPr lang="en-GB" dirty="0" smtClean="0"/>
              <a:t>.</a:t>
            </a:r>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Caveat</a:t>
            </a:r>
            <a:endParaRPr lang="en-GB" dirty="0"/>
          </a:p>
        </p:txBody>
      </p:sp>
      <p:sp>
        <p:nvSpPr>
          <p:cNvPr id="3" name="Content Placeholder 2"/>
          <p:cNvSpPr>
            <a:spLocks noGrp="1"/>
          </p:cNvSpPr>
          <p:nvPr>
            <p:ph idx="1"/>
          </p:nvPr>
        </p:nvSpPr>
        <p:spPr/>
        <p:txBody>
          <a:bodyPr>
            <a:normAutofit fontScale="77500" lnSpcReduction="20000"/>
          </a:bodyPr>
          <a:lstStyle/>
          <a:p>
            <a:pPr>
              <a:buNone/>
            </a:pPr>
            <a:r>
              <a:rPr lang="en-GB" dirty="0" smtClean="0"/>
              <a:t>Subject </a:t>
            </a:r>
            <a:r>
              <a:rPr lang="en-GB" dirty="0"/>
              <a:t>to any applicable law, every health establishment shall implement measures to</a:t>
            </a:r>
          </a:p>
          <a:p>
            <a:pPr>
              <a:buNone/>
            </a:pPr>
            <a:r>
              <a:rPr lang="en-GB" dirty="0"/>
              <a:t>minimise-</a:t>
            </a:r>
          </a:p>
          <a:p>
            <a:pPr>
              <a:buNone/>
            </a:pPr>
            <a:r>
              <a:rPr lang="en-GB" dirty="0"/>
              <a:t>(a) injury or damage to the person and property of health care personnel working at that</a:t>
            </a:r>
          </a:p>
          <a:p>
            <a:pPr>
              <a:buNone/>
            </a:pPr>
            <a:r>
              <a:rPr lang="en-GB" dirty="0"/>
              <a:t>establishment; and</a:t>
            </a:r>
          </a:p>
          <a:p>
            <a:pPr>
              <a:buNone/>
            </a:pPr>
            <a:r>
              <a:rPr lang="en-GB" dirty="0"/>
              <a:t>(b) disease transmission.</a:t>
            </a:r>
          </a:p>
          <a:p>
            <a:pPr>
              <a:buNone/>
            </a:pPr>
            <a:r>
              <a:rPr lang="en-GB" dirty="0" smtClean="0"/>
              <a:t>Without </a:t>
            </a:r>
            <a:r>
              <a:rPr lang="en-GB" dirty="0"/>
              <a:t>prejudice to section 19(1) and except for Psychiatric patients, a health </a:t>
            </a:r>
            <a:r>
              <a:rPr lang="en-GB" dirty="0" smtClean="0"/>
              <a:t>care provider </a:t>
            </a:r>
            <a:r>
              <a:rPr lang="en-GB" dirty="0"/>
              <a:t>may refuse to treat a user who is physically or verbally abusive or who </a:t>
            </a:r>
            <a:r>
              <a:rPr lang="en-GB" dirty="0" smtClean="0"/>
              <a:t>sexually harasses </a:t>
            </a:r>
            <a:r>
              <a:rPr lang="en-GB" dirty="0"/>
              <a:t>him or her, and in such a case the health care provider should report the incident </a:t>
            </a:r>
            <a:r>
              <a:rPr lang="en-GB" dirty="0" smtClean="0"/>
              <a:t>to the </a:t>
            </a:r>
            <a:r>
              <a:rPr lang="en-GB" dirty="0"/>
              <a:t>appropriate authority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PRIMUM SUCCURRERE</a:t>
            </a:r>
            <a:endParaRPr lang="en-GB" dirty="0"/>
          </a:p>
        </p:txBody>
      </p:sp>
      <p:sp>
        <p:nvSpPr>
          <p:cNvPr id="3" name="Content Placeholder 2"/>
          <p:cNvSpPr>
            <a:spLocks noGrp="1"/>
          </p:cNvSpPr>
          <p:nvPr>
            <p:ph idx="1"/>
          </p:nvPr>
        </p:nvSpPr>
        <p:spPr/>
        <p:txBody>
          <a:bodyPr>
            <a:normAutofit fontScale="70000" lnSpcReduction="20000"/>
          </a:bodyPr>
          <a:lstStyle/>
          <a:p>
            <a:pPr>
              <a:buNone/>
            </a:pPr>
            <a:r>
              <a:rPr lang="en-GB" dirty="0" smtClean="0"/>
              <a:t>The Federal Ministry, every State Ministry of Health, every Local Government Health Authority and every private health care provider shall ensure that appropriate, adequate and comprehensive information is disseminated and displayed at facility level on the health services for which they are responsible, which shall include-</a:t>
            </a:r>
          </a:p>
          <a:p>
            <a:pPr>
              <a:buNone/>
            </a:pPr>
            <a:r>
              <a:rPr lang="en-GB" dirty="0" smtClean="0"/>
              <a:t>Duty to Disseminate</a:t>
            </a:r>
          </a:p>
          <a:p>
            <a:pPr>
              <a:buNone/>
            </a:pPr>
            <a:r>
              <a:rPr lang="en-GB" dirty="0" smtClean="0"/>
              <a:t>Information.</a:t>
            </a:r>
          </a:p>
          <a:p>
            <a:pPr>
              <a:buNone/>
            </a:pPr>
            <a:r>
              <a:rPr lang="en-GB" dirty="0" smtClean="0"/>
              <a:t>(a) the types of health services available;</a:t>
            </a:r>
          </a:p>
          <a:p>
            <a:pPr>
              <a:buNone/>
            </a:pPr>
            <a:r>
              <a:rPr lang="en-GB" dirty="0" smtClean="0"/>
              <a:t>(b) the organisation of health services;</a:t>
            </a:r>
          </a:p>
          <a:p>
            <a:pPr>
              <a:buNone/>
            </a:pPr>
            <a:r>
              <a:rPr lang="en-GB" dirty="0" smtClean="0"/>
              <a:t>(c) operating schedules and timetables of visits;</a:t>
            </a:r>
          </a:p>
          <a:p>
            <a:pPr>
              <a:buNone/>
            </a:pPr>
            <a:r>
              <a:rPr lang="en-GB" dirty="0" smtClean="0"/>
              <a:t>(d) procedures for laying complaints; and</a:t>
            </a:r>
          </a:p>
          <a:p>
            <a:pPr>
              <a:buNone/>
            </a:pPr>
            <a:r>
              <a:rPr lang="en-GB" dirty="0" smtClean="0"/>
              <a:t>(e) the rights and duties of users and health care providers.</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My Approach</a:t>
            </a:r>
            <a:endParaRPr lang="en-GB" dirty="0"/>
          </a:p>
        </p:txBody>
      </p:sp>
      <p:sp>
        <p:nvSpPr>
          <p:cNvPr id="3" name="Content Placeholder 2"/>
          <p:cNvSpPr>
            <a:spLocks noGrp="1"/>
          </p:cNvSpPr>
          <p:nvPr>
            <p:ph idx="1"/>
          </p:nvPr>
        </p:nvSpPr>
        <p:spPr/>
        <p:txBody>
          <a:bodyPr/>
          <a:lstStyle/>
          <a:p>
            <a:r>
              <a:rPr lang="en-GB" dirty="0" smtClean="0"/>
              <a:t>Reproductive Health Biologist</a:t>
            </a:r>
          </a:p>
          <a:p>
            <a:r>
              <a:rPr lang="en-GB" dirty="0" smtClean="0"/>
              <a:t>Ethicist</a:t>
            </a:r>
          </a:p>
          <a:p>
            <a:r>
              <a:rPr lang="en-GB" dirty="0" smtClean="0"/>
              <a:t>Theist</a:t>
            </a: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CONFIDENTIALITY</a:t>
            </a:r>
            <a:endParaRPr lang="en-GB" dirty="0"/>
          </a:p>
        </p:txBody>
      </p:sp>
      <p:sp>
        <p:nvSpPr>
          <p:cNvPr id="3" name="Content Placeholder 2"/>
          <p:cNvSpPr>
            <a:spLocks noGrp="1"/>
          </p:cNvSpPr>
          <p:nvPr>
            <p:ph idx="1"/>
          </p:nvPr>
        </p:nvSpPr>
        <p:spPr/>
        <p:txBody>
          <a:bodyPr>
            <a:normAutofit fontScale="77500" lnSpcReduction="20000"/>
          </a:bodyPr>
          <a:lstStyle/>
          <a:p>
            <a:pPr>
              <a:buNone/>
            </a:pPr>
            <a:r>
              <a:rPr lang="en-GB" dirty="0" smtClean="0"/>
              <a:t>(1) All information concerning a user, including information relating to his or her health status, treatment or stay in a health establishment is confidential.</a:t>
            </a:r>
          </a:p>
          <a:p>
            <a:pPr>
              <a:buNone/>
            </a:pPr>
            <a:r>
              <a:rPr lang="en-GB" dirty="0" smtClean="0"/>
              <a:t>(2) Subject to section 27, no person may disclose any information contemplated in subsection (1) unless-</a:t>
            </a:r>
          </a:p>
          <a:p>
            <a:pPr>
              <a:buNone/>
            </a:pPr>
            <a:r>
              <a:rPr lang="en-GB" dirty="0" smtClean="0"/>
              <a:t>(a) the user consents to that disclosure in writing;</a:t>
            </a:r>
          </a:p>
          <a:p>
            <a:pPr>
              <a:buNone/>
            </a:pPr>
            <a:r>
              <a:rPr lang="en-GB" dirty="0" smtClean="0"/>
              <a:t>(b) a court order or any law requires that disclosure; or</a:t>
            </a:r>
          </a:p>
          <a:p>
            <a:pPr>
              <a:buNone/>
            </a:pPr>
            <a:r>
              <a:rPr lang="en-GB" dirty="0" smtClean="0"/>
              <a:t>(</a:t>
            </a:r>
            <a:r>
              <a:rPr lang="en-GB" dirty="0" err="1" smtClean="0"/>
              <a:t>i</a:t>
            </a:r>
            <a:r>
              <a:rPr lang="en-GB" dirty="0" smtClean="0"/>
              <a:t>) in the case of a minor with the request of a parent or guardian; and</a:t>
            </a:r>
          </a:p>
          <a:p>
            <a:pPr>
              <a:buNone/>
            </a:pPr>
            <a:r>
              <a:rPr lang="en-GB" dirty="0" smtClean="0"/>
              <a:t>(ii) in the case of a person who is otherwise unable to grant consent upon the request of a guardian or representative.</a:t>
            </a:r>
          </a:p>
          <a:p>
            <a:pPr>
              <a:buNone/>
            </a:pPr>
            <a:r>
              <a:rPr lang="en-GB" dirty="0" smtClean="0"/>
              <a:t>(c) non-disclosure of the information represents </a:t>
            </a:r>
            <a:r>
              <a:rPr lang="en-GB" b="1" u="sng" dirty="0" smtClean="0"/>
              <a:t>a serious threat to public health</a:t>
            </a:r>
            <a:r>
              <a:rPr lang="en-GB" dirty="0" smtClean="0"/>
              <a:t>.</a:t>
            </a:r>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Disclosure</a:t>
            </a:r>
            <a:endParaRPr lang="en-GB" dirty="0"/>
          </a:p>
        </p:txBody>
      </p:sp>
      <p:sp>
        <p:nvSpPr>
          <p:cNvPr id="3" name="Content Placeholder 2"/>
          <p:cNvSpPr>
            <a:spLocks noGrp="1"/>
          </p:cNvSpPr>
          <p:nvPr>
            <p:ph idx="1"/>
          </p:nvPr>
        </p:nvSpPr>
        <p:spPr/>
        <p:txBody>
          <a:bodyPr>
            <a:normAutofit/>
          </a:bodyPr>
          <a:lstStyle/>
          <a:p>
            <a:r>
              <a:rPr lang="en-GB" dirty="0" smtClean="0"/>
              <a:t>A health worker or any health care provider that has access to the health records of a user may disclose such personal information to any other person, health care provider or health establishment as is necessary for any legitimate purpose within the ordinary course and scope of his or her duties where such access or disclosure is in the interest of the user</a:t>
            </a: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law is timid on</a:t>
            </a:r>
            <a:endParaRPr lang="en-GB" dirty="0"/>
          </a:p>
        </p:txBody>
      </p:sp>
      <p:sp>
        <p:nvSpPr>
          <p:cNvPr id="3" name="Content Placeholder 2"/>
          <p:cNvSpPr>
            <a:spLocks noGrp="1"/>
          </p:cNvSpPr>
          <p:nvPr>
            <p:ph idx="1"/>
          </p:nvPr>
        </p:nvSpPr>
        <p:spPr/>
        <p:txBody>
          <a:bodyPr/>
          <a:lstStyle/>
          <a:p>
            <a:r>
              <a:rPr lang="en-GB" dirty="0" smtClean="0"/>
              <a:t>Autonomy #Consent issues in Pregnant minors.</a:t>
            </a:r>
          </a:p>
          <a:p>
            <a:r>
              <a:rPr lang="en-GB" dirty="0" smtClean="0"/>
              <a:t>Abortion. No body of law called Abortion Law in Nigeria.</a:t>
            </a:r>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 to go</a:t>
            </a:r>
            <a:endParaRPr lang="en-GB" dirty="0"/>
          </a:p>
        </p:txBody>
      </p:sp>
      <p:sp>
        <p:nvSpPr>
          <p:cNvPr id="3" name="Content Placeholder 2"/>
          <p:cNvSpPr>
            <a:spLocks noGrp="1"/>
          </p:cNvSpPr>
          <p:nvPr>
            <p:ph idx="1"/>
          </p:nvPr>
        </p:nvSpPr>
        <p:spPr/>
        <p:txBody>
          <a:bodyPr/>
          <a:lstStyle/>
          <a:p>
            <a:r>
              <a:rPr lang="en-GB" dirty="0" smtClean="0"/>
              <a:t>Kick Start Orthodox Medicine now with the NHA.</a:t>
            </a:r>
          </a:p>
          <a:p>
            <a:r>
              <a:rPr lang="en-GB" dirty="0" smtClean="0"/>
              <a:t>Welcome on board.</a:t>
            </a:r>
            <a:endParaRPr lang="en-GB"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Implementation</a:t>
            </a:r>
            <a:endParaRPr lang="en-GB" dirty="0"/>
          </a:p>
        </p:txBody>
      </p:sp>
      <p:sp>
        <p:nvSpPr>
          <p:cNvPr id="3" name="Content Placeholder 2"/>
          <p:cNvSpPr>
            <a:spLocks noGrp="1"/>
          </p:cNvSpPr>
          <p:nvPr>
            <p:ph idx="1"/>
          </p:nvPr>
        </p:nvSpPr>
        <p:spPr/>
        <p:txBody>
          <a:bodyPr/>
          <a:lstStyle/>
          <a:p>
            <a:r>
              <a:rPr lang="en-GB" dirty="0" smtClean="0"/>
              <a:t>PHDBOARDS</a:t>
            </a:r>
          </a:p>
          <a:p>
            <a:r>
              <a:rPr lang="en-GB" dirty="0" smtClean="0"/>
              <a:t>Budget</a:t>
            </a:r>
          </a:p>
          <a:p>
            <a:r>
              <a:rPr lang="en-GB" dirty="0" smtClean="0"/>
              <a:t>Agency</a:t>
            </a:r>
          </a:p>
          <a:p>
            <a:r>
              <a:rPr lang="en-GB" dirty="0" smtClean="0"/>
              <a:t>Advocacy</a:t>
            </a:r>
          </a:p>
          <a:p>
            <a:r>
              <a:rPr lang="en-GB" dirty="0" smtClean="0"/>
              <a:t>Public Enlightenment</a:t>
            </a:r>
            <a:endParaRPr lang="en-GB"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FMOH</a:t>
            </a:r>
            <a:endParaRPr lang="en-GB" dirty="0"/>
          </a:p>
        </p:txBody>
      </p:sp>
      <p:sp>
        <p:nvSpPr>
          <p:cNvPr id="3" name="Content Placeholder 2"/>
          <p:cNvSpPr>
            <a:spLocks noGrp="1"/>
          </p:cNvSpPr>
          <p:nvPr>
            <p:ph idx="1"/>
          </p:nvPr>
        </p:nvSpPr>
        <p:spPr/>
        <p:txBody>
          <a:bodyPr/>
          <a:lstStyle/>
          <a:p>
            <a:r>
              <a:rPr lang="en-GB" dirty="0"/>
              <a:t>The Minister of Health in </a:t>
            </a:r>
            <a:r>
              <a:rPr lang="en-GB" dirty="0" smtClean="0"/>
              <a:t>consultation with </a:t>
            </a:r>
            <a:r>
              <a:rPr lang="en-GB" dirty="0"/>
              <a:t>the National Council on </a:t>
            </a:r>
            <a:r>
              <a:rPr lang="en-GB" dirty="0" smtClean="0"/>
              <a:t>Health, would </a:t>
            </a:r>
            <a:r>
              <a:rPr lang="en-GB" dirty="0"/>
              <a:t>establish such number </a:t>
            </a:r>
            <a:r>
              <a:rPr lang="en-GB" dirty="0" smtClean="0"/>
              <a:t>of advisory </a:t>
            </a:r>
            <a:r>
              <a:rPr lang="en-GB" dirty="0"/>
              <a:t>and technical committees </a:t>
            </a:r>
            <a:r>
              <a:rPr lang="en-GB" dirty="0" smtClean="0"/>
              <a:t>as may </a:t>
            </a:r>
            <a:r>
              <a:rPr lang="en-GB" dirty="0"/>
              <a:t>be necessary to achieve </a:t>
            </a:r>
            <a:r>
              <a:rPr lang="en-GB" dirty="0" smtClean="0"/>
              <a:t>the objects </a:t>
            </a:r>
            <a:r>
              <a:rPr lang="en-GB" dirty="0"/>
              <a:t>of the </a:t>
            </a:r>
            <a:r>
              <a:rPr lang="en-GB" dirty="0" smtClean="0"/>
              <a:t>Act.</a:t>
            </a:r>
          </a:p>
          <a:p>
            <a:r>
              <a:rPr lang="en-GB" dirty="0" smtClean="0"/>
              <a:t>The current Minister is known to always be on-point.</a:t>
            </a:r>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Amendments</a:t>
            </a:r>
            <a:endParaRPr lang="en-GB" dirty="0"/>
          </a:p>
        </p:txBody>
      </p:sp>
      <p:sp>
        <p:nvSpPr>
          <p:cNvPr id="3" name="Content Placeholder 2"/>
          <p:cNvSpPr>
            <a:spLocks noGrp="1"/>
          </p:cNvSpPr>
          <p:nvPr>
            <p:ph idx="1"/>
          </p:nvPr>
        </p:nvSpPr>
        <p:spPr/>
        <p:txBody>
          <a:bodyPr/>
          <a:lstStyle/>
          <a:p>
            <a:r>
              <a:rPr lang="en-GB" dirty="0" smtClean="0"/>
              <a:t>NHC</a:t>
            </a:r>
            <a:endParaRPr lang="en-GB"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a:t>
            </a:r>
            <a:endParaRPr lang="en-GB" dirty="0"/>
          </a:p>
        </p:txBody>
      </p:sp>
      <p:sp>
        <p:nvSpPr>
          <p:cNvPr id="3" name="Content Placeholder 2"/>
          <p:cNvSpPr>
            <a:spLocks noGrp="1"/>
          </p:cNvSpPr>
          <p:nvPr>
            <p:ph idx="1"/>
          </p:nvPr>
        </p:nvSpPr>
        <p:spPr/>
        <p:txBody>
          <a:bodyPr/>
          <a:lstStyle/>
          <a:p>
            <a:r>
              <a:rPr lang="en-GB" dirty="0" smtClean="0"/>
              <a:t>Be prepared</a:t>
            </a:r>
          </a:p>
          <a:p>
            <a:r>
              <a:rPr lang="en-GB" dirty="0" smtClean="0"/>
              <a:t>You are a team player</a:t>
            </a:r>
            <a:endParaRPr lang="en-GB"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fontAlgn="auto" hangingPunct="1">
              <a:spcAft>
                <a:spcPts val="0"/>
              </a:spcAft>
              <a:defRPr/>
            </a:pPr>
            <a:r>
              <a:rPr lang="en-US" smtClean="0">
                <a:solidFill>
                  <a:schemeClr val="tx2">
                    <a:satMod val="200000"/>
                  </a:schemeClr>
                </a:solidFill>
              </a:rPr>
              <a:t>An interesting quote:</a:t>
            </a:r>
          </a:p>
        </p:txBody>
      </p:sp>
      <p:sp>
        <p:nvSpPr>
          <p:cNvPr id="11267" name="Content Placeholder 2"/>
          <p:cNvSpPr>
            <a:spLocks noGrp="1"/>
          </p:cNvSpPr>
          <p:nvPr>
            <p:ph idx="1"/>
          </p:nvPr>
        </p:nvSpPr>
        <p:spPr/>
        <p:txBody>
          <a:bodyPr/>
          <a:lstStyle/>
          <a:p>
            <a:pPr eaLnBrk="1" hangingPunct="1"/>
            <a:endParaRPr lang="en-US" smtClean="0"/>
          </a:p>
          <a:p>
            <a:pPr eaLnBrk="1" hangingPunct="1"/>
            <a:r>
              <a:rPr lang="en-US" sz="3200" smtClean="0"/>
              <a:t>“The question should not be why do women not accept the service we offer, but why do we not offer a service that women will accept.”</a:t>
            </a:r>
          </a:p>
          <a:p>
            <a:pPr eaLnBrk="1" hangingPunct="1">
              <a:buFont typeface="Georgia" pitchFamily="18" charset="0"/>
              <a:buNone/>
            </a:pPr>
            <a:r>
              <a:rPr lang="en-US" sz="3200" smtClean="0"/>
              <a:t>     </a:t>
            </a:r>
          </a:p>
          <a:p>
            <a:pPr eaLnBrk="1" hangingPunct="1">
              <a:buFont typeface="Georgia" pitchFamily="18" charset="0"/>
              <a:buNone/>
            </a:pPr>
            <a:r>
              <a:rPr lang="en-US" sz="3200" smtClean="0"/>
              <a:t>        - Mahmoud Fathalla 1998 Egypt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Medicine is sound</a:t>
            </a:r>
            <a:endParaRPr lang="en-GB" dirty="0"/>
          </a:p>
        </p:txBody>
      </p:sp>
      <p:sp>
        <p:nvSpPr>
          <p:cNvPr id="3" name="Content Placeholder 2"/>
          <p:cNvSpPr>
            <a:spLocks noGrp="1"/>
          </p:cNvSpPr>
          <p:nvPr>
            <p:ph idx="1"/>
          </p:nvPr>
        </p:nvSpPr>
        <p:spPr/>
        <p:txBody>
          <a:bodyPr/>
          <a:lstStyle/>
          <a:p>
            <a:r>
              <a:rPr lang="en-GB" dirty="0" smtClean="0"/>
              <a:t>Medicine is sound but that is because it is grounded in good doctrine.</a:t>
            </a:r>
          </a:p>
          <a:p>
            <a:r>
              <a:rPr lang="en-GB" dirty="0" smtClean="0"/>
              <a:t>But “An unexamined life is not worth living” – Immanuel Kant. The Bible says, “Put everything to test and hold on to the truth”. It goes further, “You are the salt </a:t>
            </a:r>
            <a:r>
              <a:rPr lang="en-GB" dirty="0" err="1" smtClean="0"/>
              <a:t>ofthe</a:t>
            </a:r>
            <a:r>
              <a:rPr lang="en-GB" dirty="0" smtClean="0"/>
              <a:t> World, do not lose your saltiness”.</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How will Medicine continue to be sound?</a:t>
            </a:r>
            <a:endParaRPr lang="en-GB" dirty="0"/>
          </a:p>
        </p:txBody>
      </p:sp>
      <p:sp>
        <p:nvSpPr>
          <p:cNvPr id="3" name="Content Placeholder 2"/>
          <p:cNvSpPr>
            <a:spLocks noGrp="1"/>
          </p:cNvSpPr>
          <p:nvPr>
            <p:ph idx="1"/>
          </p:nvPr>
        </p:nvSpPr>
        <p:spPr/>
        <p:txBody>
          <a:bodyPr/>
          <a:lstStyle/>
          <a:p>
            <a:r>
              <a:rPr lang="en-GB" dirty="0" smtClean="0"/>
              <a:t>Nothing is good except a goodwill.</a:t>
            </a:r>
          </a:p>
          <a:p>
            <a:r>
              <a:rPr lang="en-GB" dirty="0" smtClean="0"/>
              <a:t>Kant’s Categorical Imperative: </a:t>
            </a:r>
            <a:r>
              <a:rPr lang="en-GB" dirty="0"/>
              <a:t>Act only according to that </a:t>
            </a:r>
            <a:r>
              <a:rPr lang="en-GB" dirty="0">
                <a:hlinkClick r:id="rId3" tooltip="Maxim (philosophy)"/>
              </a:rPr>
              <a:t>maxim</a:t>
            </a:r>
            <a:r>
              <a:rPr lang="en-GB" dirty="0"/>
              <a:t> whereby you can, at the same time, will that it should become a universal </a:t>
            </a:r>
            <a:r>
              <a:rPr lang="en-GB" dirty="0" smtClean="0"/>
              <a:t>law.</a:t>
            </a:r>
          </a:p>
          <a:p>
            <a:r>
              <a:rPr lang="en-GB" dirty="0" smtClean="0"/>
              <a:t>Provider focussed or Patient focussed System</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How may we do good</a:t>
            </a:r>
            <a:endParaRPr lang="en-GB" dirty="0"/>
          </a:p>
        </p:txBody>
      </p:sp>
      <p:sp>
        <p:nvSpPr>
          <p:cNvPr id="3" name="Content Placeholder 2"/>
          <p:cNvSpPr>
            <a:spLocks noGrp="1"/>
          </p:cNvSpPr>
          <p:nvPr>
            <p:ph idx="1"/>
          </p:nvPr>
        </p:nvSpPr>
        <p:spPr/>
        <p:txBody>
          <a:bodyPr/>
          <a:lstStyle/>
          <a:p>
            <a:r>
              <a:rPr lang="en-GB" dirty="0" smtClean="0"/>
              <a:t>Is it not by doing things in a good way?</a:t>
            </a:r>
          </a:p>
          <a:p>
            <a:r>
              <a:rPr lang="en-GB" dirty="0" smtClean="0"/>
              <a:t>Or by the good outcomes of our actions?</a:t>
            </a:r>
          </a:p>
          <a:p>
            <a:r>
              <a:rPr lang="en-GB" dirty="0" smtClean="0"/>
              <a:t>Sometimes the intention may be good but the outcome may be bad and vice versa.</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 that case,</a:t>
            </a:r>
            <a:endParaRPr lang="en-GB" dirty="0"/>
          </a:p>
        </p:txBody>
      </p:sp>
      <p:sp>
        <p:nvSpPr>
          <p:cNvPr id="3" name="Content Placeholder 2"/>
          <p:cNvSpPr>
            <a:spLocks noGrp="1"/>
          </p:cNvSpPr>
          <p:nvPr>
            <p:ph idx="1"/>
          </p:nvPr>
        </p:nvSpPr>
        <p:spPr/>
        <p:txBody>
          <a:bodyPr/>
          <a:lstStyle/>
          <a:p>
            <a:r>
              <a:rPr lang="en-GB" dirty="0" smtClean="0"/>
              <a:t>We have some moral issues:</a:t>
            </a:r>
          </a:p>
          <a:p>
            <a:pPr lvl="1"/>
            <a:r>
              <a:rPr lang="en-GB" dirty="0" smtClean="0"/>
              <a:t>Moral universalism</a:t>
            </a:r>
          </a:p>
          <a:p>
            <a:pPr lvl="1"/>
            <a:r>
              <a:rPr lang="en-GB" dirty="0" smtClean="0"/>
              <a:t>Moral relativism</a:t>
            </a:r>
          </a:p>
          <a:p>
            <a:pPr lvl="1"/>
            <a:r>
              <a:rPr lang="en-GB" dirty="0" smtClean="0"/>
              <a:t>Moral Nihilism</a:t>
            </a:r>
          </a:p>
          <a:p>
            <a:pPr lvl="2"/>
            <a:r>
              <a:rPr lang="en-GB" dirty="0" smtClean="0"/>
              <a:t>But the Bible says all things are permissible but not all things are beneficial.</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Law</a:t>
            </a:r>
            <a:endParaRPr lang="en-GB" dirty="0"/>
          </a:p>
        </p:txBody>
      </p:sp>
      <p:sp>
        <p:nvSpPr>
          <p:cNvPr id="3" name="Content Placeholder 2"/>
          <p:cNvSpPr>
            <a:spLocks noGrp="1"/>
          </p:cNvSpPr>
          <p:nvPr>
            <p:ph idx="1"/>
          </p:nvPr>
        </p:nvSpPr>
        <p:spPr/>
        <p:txBody>
          <a:bodyPr/>
          <a:lstStyle/>
          <a:p>
            <a:r>
              <a:rPr lang="en-GB" dirty="0" smtClean="0"/>
              <a:t>Has it </a:t>
            </a:r>
            <a:r>
              <a:rPr lang="en-GB" dirty="0" err="1" smtClean="0"/>
              <a:t>occured</a:t>
            </a:r>
            <a:r>
              <a:rPr lang="en-GB" dirty="0" smtClean="0"/>
              <a:t> to us that if man lives alone in this world he needs no law!</a:t>
            </a:r>
          </a:p>
          <a:p>
            <a:r>
              <a:rPr lang="en-GB" dirty="0" smtClean="0"/>
              <a:t>Social Order</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Good</a:t>
            </a:r>
            <a:endParaRPr lang="en-GB" dirty="0"/>
          </a:p>
        </p:txBody>
      </p:sp>
      <p:sp>
        <p:nvSpPr>
          <p:cNvPr id="3" name="Content Placeholder 2"/>
          <p:cNvSpPr>
            <a:spLocks noGrp="1"/>
          </p:cNvSpPr>
          <p:nvPr>
            <p:ph idx="1"/>
          </p:nvPr>
        </p:nvSpPr>
        <p:spPr/>
        <p:txBody>
          <a:bodyPr/>
          <a:lstStyle/>
          <a:p>
            <a:r>
              <a:rPr lang="en-GB" dirty="0" smtClean="0"/>
              <a:t>Good is the absence of evil</a:t>
            </a:r>
          </a:p>
          <a:p>
            <a:r>
              <a:rPr lang="en-GB" dirty="0" smtClean="0"/>
              <a:t>But </a:t>
            </a:r>
            <a:r>
              <a:rPr lang="en-GB" i="1" dirty="0" err="1" smtClean="0"/>
              <a:t>osondi</a:t>
            </a:r>
            <a:r>
              <a:rPr lang="en-GB" i="1" dirty="0" smtClean="0"/>
              <a:t> </a:t>
            </a:r>
            <a:r>
              <a:rPr lang="en-GB" i="1" dirty="0" err="1" smtClean="0"/>
              <a:t>owendi</a:t>
            </a:r>
            <a:r>
              <a:rPr lang="en-GB" dirty="0" smtClean="0"/>
              <a:t>. What is good for the goose may not be good for the gander.</a:t>
            </a:r>
          </a:p>
          <a:p>
            <a:r>
              <a:rPr lang="en-GB" dirty="0" smtClean="0"/>
              <a:t>So we need to develop a goodwill.</a:t>
            </a:r>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TotalTime>
  <Words>1284</Words>
  <Application>Microsoft Office PowerPoint</Application>
  <PresentationFormat>On-screen Show (4:3)</PresentationFormat>
  <Paragraphs>159</Paragraphs>
  <Slides>27</Slides>
  <Notes>27</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NHA: Jump starting the NHS, Kick starting Orthodox Practice</vt:lpstr>
      <vt:lpstr>My Approach</vt:lpstr>
      <vt:lpstr>An interesting quote:</vt:lpstr>
      <vt:lpstr>Medicine is sound</vt:lpstr>
      <vt:lpstr>How will Medicine continue to be sound?</vt:lpstr>
      <vt:lpstr>How may we do good</vt:lpstr>
      <vt:lpstr>In that case,</vt:lpstr>
      <vt:lpstr>Law</vt:lpstr>
      <vt:lpstr>Good</vt:lpstr>
      <vt:lpstr>Humanbeings are ends</vt:lpstr>
      <vt:lpstr>Deontology</vt:lpstr>
      <vt:lpstr>NHA 2014</vt:lpstr>
      <vt:lpstr>2006-2014</vt:lpstr>
      <vt:lpstr>NHA</vt:lpstr>
      <vt:lpstr>Provisions</vt:lpstr>
      <vt:lpstr>Also</vt:lpstr>
      <vt:lpstr>And</vt:lpstr>
      <vt:lpstr>Caveat</vt:lpstr>
      <vt:lpstr>PRIMUM SUCCURRERE</vt:lpstr>
      <vt:lpstr>CONFIDENTIALITY</vt:lpstr>
      <vt:lpstr>Disclosure</vt:lpstr>
      <vt:lpstr>The law is timid on</vt:lpstr>
      <vt:lpstr>Good to go</vt:lpstr>
      <vt:lpstr>Implementation</vt:lpstr>
      <vt:lpstr>FMOH</vt:lpstr>
      <vt:lpstr>Amendments</vt:lpstr>
      <vt:lpstr>Conclusion</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NHA: Jump starting the NHS, Kick starting Orthodox Practice</dc:title>
  <dc:creator>MoFe</dc:creator>
  <cp:lastModifiedBy>MoFe</cp:lastModifiedBy>
  <cp:revision>2</cp:revision>
  <dcterms:created xsi:type="dcterms:W3CDTF">2015-12-13T04:23:48Z</dcterms:created>
  <dcterms:modified xsi:type="dcterms:W3CDTF">2015-12-15T07:59:15Z</dcterms:modified>
</cp:coreProperties>
</file>